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0" r:id="rId10"/>
    <p:sldId id="265" r:id="rId11"/>
    <p:sldId id="266" r:id="rId12"/>
    <p:sldId id="267" r:id="rId13"/>
    <p:sldId id="268" r:id="rId14"/>
    <p:sldId id="269" r:id="rId15"/>
    <p:sldId id="270" r:id="rId16"/>
    <p:sldId id="271" r:id="rId17"/>
    <p:sldId id="272" r:id="rId18"/>
    <p:sldId id="273" r:id="rId19"/>
    <p:sldId id="278"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B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4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706D-3FEF-C42C-029E-C542754817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021B83-856F-C484-44F4-76D1B58AA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0069E3-5DF1-E363-0E8F-7D26BF09272C}"/>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5" name="Footer Placeholder 4">
            <a:extLst>
              <a:ext uri="{FF2B5EF4-FFF2-40B4-BE49-F238E27FC236}">
                <a16:creationId xmlns:a16="http://schemas.microsoft.com/office/drawing/2014/main" id="{9E240855-C119-4091-5427-B19594EBD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C4CB5-2AF5-615F-74CB-402767B97A32}"/>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352342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03F06-C266-2BF3-A2A6-F0DEBA3208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6CC2E0-9E1B-804D-5B9E-967D50DBBE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EAB65-32DF-25F5-4E66-4E08CEEAED76}"/>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5" name="Footer Placeholder 4">
            <a:extLst>
              <a:ext uri="{FF2B5EF4-FFF2-40B4-BE49-F238E27FC236}">
                <a16:creationId xmlns:a16="http://schemas.microsoft.com/office/drawing/2014/main" id="{FBB84B55-E064-D360-8F95-0E3007287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FA958-F378-B38C-52D7-64B56878574A}"/>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1816830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2BC57-177E-9366-538B-19842AE6E3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73F44F-597A-708E-8E16-7B49772E74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315FF-DA30-E38E-AEDF-38D698553423}"/>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5" name="Footer Placeholder 4">
            <a:extLst>
              <a:ext uri="{FF2B5EF4-FFF2-40B4-BE49-F238E27FC236}">
                <a16:creationId xmlns:a16="http://schemas.microsoft.com/office/drawing/2014/main" id="{8F25865B-DDF1-FB68-CFC0-DBCD4E115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38028-234D-5BA1-70E5-4ECA22123FA8}"/>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116775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8F01-0B7D-7E62-8B77-BA521F0968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E09405-917F-CA25-544D-81CA7B7716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97CA9-DF29-15B9-DB3C-A24A07FF39AD}"/>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5" name="Footer Placeholder 4">
            <a:extLst>
              <a:ext uri="{FF2B5EF4-FFF2-40B4-BE49-F238E27FC236}">
                <a16:creationId xmlns:a16="http://schemas.microsoft.com/office/drawing/2014/main" id="{8F08E685-AE40-CACF-5A68-21D59EB89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EC44E-E4A4-E370-AC70-D75E4C413D95}"/>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19269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FB5D7-8274-55C4-10F3-000C054A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7A7F5D-423E-55C0-4031-F53EF76CCD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EAE962-4B6D-953E-ABE0-1689836A4FE6}"/>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5" name="Footer Placeholder 4">
            <a:extLst>
              <a:ext uri="{FF2B5EF4-FFF2-40B4-BE49-F238E27FC236}">
                <a16:creationId xmlns:a16="http://schemas.microsoft.com/office/drawing/2014/main" id="{DDDA8ECA-D54C-B02F-E405-9B222DC95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403D3-EFD8-2CC2-C997-B9A17926D49F}"/>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2759870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19DA2-D7F3-9C9B-55A0-45567F0960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13BB7-D385-F55C-03C6-98A1776C9C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0D367D-ACDC-3175-8839-8AEE3E919D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E7310F-1D09-6D8E-D11E-4478CA4B7F62}"/>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6" name="Footer Placeholder 5">
            <a:extLst>
              <a:ext uri="{FF2B5EF4-FFF2-40B4-BE49-F238E27FC236}">
                <a16:creationId xmlns:a16="http://schemas.microsoft.com/office/drawing/2014/main" id="{ACEDC470-7560-CDFB-9A6D-26B52761D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26A7B-5283-0AD1-732F-09AED49C6BEC}"/>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235620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EC93-15AF-E058-A6E3-497E04B77A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468E20-E11F-5751-C92C-4C814855AD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AA8CE-E566-E944-E203-8865DBF496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E81243-68E8-C0D9-27DC-F3B7750C8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A24D59-3F51-8450-3952-2613F9C41E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18815D-CE05-6DE3-66D9-07DCA42B8541}"/>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8" name="Footer Placeholder 7">
            <a:extLst>
              <a:ext uri="{FF2B5EF4-FFF2-40B4-BE49-F238E27FC236}">
                <a16:creationId xmlns:a16="http://schemas.microsoft.com/office/drawing/2014/main" id="{84EF3247-90E3-8882-2F31-D9B2E07DE5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A61371-9A86-9762-3C40-DB2C3FF271E5}"/>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2015354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691E-AA99-75C2-4590-6EAA8EB8E4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1774F1-9875-BBE0-A8D9-1EBCD7D42380}"/>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4" name="Footer Placeholder 3">
            <a:extLst>
              <a:ext uri="{FF2B5EF4-FFF2-40B4-BE49-F238E27FC236}">
                <a16:creationId xmlns:a16="http://schemas.microsoft.com/office/drawing/2014/main" id="{4E9181DF-A9EF-E8F2-178E-6445B8425E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07FC50-7352-D20D-461C-3A929961F723}"/>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272915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93FF7-43CA-C768-400E-25A5D8511BD9}"/>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3" name="Footer Placeholder 2">
            <a:extLst>
              <a:ext uri="{FF2B5EF4-FFF2-40B4-BE49-F238E27FC236}">
                <a16:creationId xmlns:a16="http://schemas.microsoft.com/office/drawing/2014/main" id="{A66BA0F8-F680-931E-F9D0-B27285779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0864FB-6700-5A7D-BE6F-41A0F4D3D016}"/>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192722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F61D1-5919-C28E-0949-A8F9C6BF9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01DBE5-368B-99F1-C3FC-F2CE74A63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05578E-E8B8-DD97-D09D-079E64EFB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094D5-20B6-0AD3-FDBF-59D6F2D1FCED}"/>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6" name="Footer Placeholder 5">
            <a:extLst>
              <a:ext uri="{FF2B5EF4-FFF2-40B4-BE49-F238E27FC236}">
                <a16:creationId xmlns:a16="http://schemas.microsoft.com/office/drawing/2014/main" id="{8B4E281B-43E0-54F6-AB05-EAEAAB4B5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A4511-846D-552C-F991-D5884098CBED}"/>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236449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743F-26C2-2E44-70C6-7E320AEC3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E85E5F-329B-6B3C-75DE-9F8C48812D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8DAA3A-5EA5-EB59-6750-6B0E59361A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082889-2F5C-50E8-F018-D99064547E8B}"/>
              </a:ext>
            </a:extLst>
          </p:cNvPr>
          <p:cNvSpPr>
            <a:spLocks noGrp="1"/>
          </p:cNvSpPr>
          <p:nvPr>
            <p:ph type="dt" sz="half" idx="10"/>
          </p:nvPr>
        </p:nvSpPr>
        <p:spPr/>
        <p:txBody>
          <a:bodyPr/>
          <a:lstStyle/>
          <a:p>
            <a:fld id="{07B2AFF4-073E-4EE1-A00A-E4DB9A2A97C8}" type="datetimeFigureOut">
              <a:rPr lang="en-US" smtClean="0"/>
              <a:t>11/10/2022</a:t>
            </a:fld>
            <a:endParaRPr lang="en-US"/>
          </a:p>
        </p:txBody>
      </p:sp>
      <p:sp>
        <p:nvSpPr>
          <p:cNvPr id="6" name="Footer Placeholder 5">
            <a:extLst>
              <a:ext uri="{FF2B5EF4-FFF2-40B4-BE49-F238E27FC236}">
                <a16:creationId xmlns:a16="http://schemas.microsoft.com/office/drawing/2014/main" id="{B984A13D-527B-7A96-72C5-7AA9BAB40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FF5CBB-8B20-EA08-C7B5-BFB4BC0C012C}"/>
              </a:ext>
            </a:extLst>
          </p:cNvPr>
          <p:cNvSpPr>
            <a:spLocks noGrp="1"/>
          </p:cNvSpPr>
          <p:nvPr>
            <p:ph type="sldNum" sz="quarter" idx="12"/>
          </p:nvPr>
        </p:nvSpPr>
        <p:spPr/>
        <p:txBody>
          <a:bodyPr/>
          <a:lstStyle/>
          <a:p>
            <a:fld id="{4A8AC8B3-4576-44B4-8FA1-1A9D872171F2}" type="slidenum">
              <a:rPr lang="en-US" smtClean="0"/>
              <a:t>‹#›</a:t>
            </a:fld>
            <a:endParaRPr lang="en-US"/>
          </a:p>
        </p:txBody>
      </p:sp>
    </p:spTree>
    <p:extLst>
      <p:ext uri="{BB962C8B-B14F-4D97-AF65-F5344CB8AC3E}">
        <p14:creationId xmlns:p14="http://schemas.microsoft.com/office/powerpoint/2010/main" val="2096170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50B237-9BBB-FB51-5AA3-68089B6C93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8DDE2E-F2DA-77BE-EAD6-57BA71297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C67AC-2E2B-A56D-760D-BEC1C33547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2AFF4-073E-4EE1-A00A-E4DB9A2A97C8}" type="datetimeFigureOut">
              <a:rPr lang="en-US" smtClean="0"/>
              <a:t>11/10/2022</a:t>
            </a:fld>
            <a:endParaRPr lang="en-US"/>
          </a:p>
        </p:txBody>
      </p:sp>
      <p:sp>
        <p:nvSpPr>
          <p:cNvPr id="5" name="Footer Placeholder 4">
            <a:extLst>
              <a:ext uri="{FF2B5EF4-FFF2-40B4-BE49-F238E27FC236}">
                <a16:creationId xmlns:a16="http://schemas.microsoft.com/office/drawing/2014/main" id="{9DB14368-9CFA-C0D5-ACAC-D49383CC3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3972E3-0397-7A2D-172F-E09B24C49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AC8B3-4576-44B4-8FA1-1A9D872171F2}" type="slidenum">
              <a:rPr lang="en-US" smtClean="0"/>
              <a:t>‹#›</a:t>
            </a:fld>
            <a:endParaRPr lang="en-US"/>
          </a:p>
        </p:txBody>
      </p:sp>
    </p:spTree>
    <p:extLst>
      <p:ext uri="{BB962C8B-B14F-4D97-AF65-F5344CB8AC3E}">
        <p14:creationId xmlns:p14="http://schemas.microsoft.com/office/powerpoint/2010/main" val="372508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hyperlink" Target="https://nhakhoanucuoiviet.vn/"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www.facebook.com/nucuoivietmientru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fif"/></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0D3A8F-F876-FB02-C93A-AAC1DFA1AF44}"/>
              </a:ext>
            </a:extLst>
          </p:cNvPr>
          <p:cNvGrpSpPr>
            <a:grpSpLocks/>
          </p:cNvGrpSpPr>
          <p:nvPr/>
        </p:nvGrpSpPr>
        <p:grpSpPr bwMode="auto">
          <a:xfrm>
            <a:off x="2118" y="-529"/>
            <a:ext cx="12189882" cy="6858635"/>
            <a:chOff x="-26" y="0"/>
            <a:chExt cx="28795" cy="16201"/>
          </a:xfrm>
        </p:grpSpPr>
        <p:pic>
          <p:nvPicPr>
            <p:cNvPr id="2061" name="Picture 13">
              <a:extLst>
                <a:ext uri="{FF2B5EF4-FFF2-40B4-BE49-F238E27FC236}">
                  <a16:creationId xmlns:a16="http://schemas.microsoft.com/office/drawing/2014/main" id="{E5338474-0324-60A5-8F67-B0D139A42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 y="9618"/>
              <a:ext cx="9600" cy="658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5">
              <a:extLst>
                <a:ext uri="{FF2B5EF4-FFF2-40B4-BE49-F238E27FC236}">
                  <a16:creationId xmlns:a16="http://schemas.microsoft.com/office/drawing/2014/main" id="{449C77DE-2000-0022-3AC0-5321789BE756}"/>
                </a:ext>
              </a:extLst>
            </p:cNvPr>
            <p:cNvSpPr>
              <a:spLocks noChangeArrowheads="1"/>
            </p:cNvSpPr>
            <p:nvPr/>
          </p:nvSpPr>
          <p:spPr bwMode="auto">
            <a:xfrm>
              <a:off x="9569" y="8072"/>
              <a:ext cx="9605" cy="8129"/>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a:extLst>
                <a:ext uri="{FF2B5EF4-FFF2-40B4-BE49-F238E27FC236}">
                  <a16:creationId xmlns:a16="http://schemas.microsoft.com/office/drawing/2014/main" id="{4D954B1F-B922-0F56-9BA2-180C2EC74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892"/>
            <a:stretch/>
          </p:blipFill>
          <p:spPr bwMode="auto">
            <a:xfrm>
              <a:off x="20170" y="8442"/>
              <a:ext cx="8594" cy="77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6">
              <a:extLst>
                <a:ext uri="{FF2B5EF4-FFF2-40B4-BE49-F238E27FC236}">
                  <a16:creationId xmlns:a16="http://schemas.microsoft.com/office/drawing/2014/main" id="{0B833ED5-7400-7E9A-BD1C-FF28431AC214}"/>
                </a:ext>
              </a:extLst>
            </p:cNvPr>
            <p:cNvSpPr>
              <a:spLocks noChangeArrowheads="1"/>
            </p:cNvSpPr>
            <p:nvPr/>
          </p:nvSpPr>
          <p:spPr bwMode="auto">
            <a:xfrm>
              <a:off x="9600" y="0"/>
              <a:ext cx="19169" cy="851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826EB509-738C-956E-D5F5-8D40BB319D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4083715" cy="4147127"/>
          </a:xfrm>
          <a:prstGeom prst="rect">
            <a:avLst/>
          </a:prstGeom>
        </p:spPr>
      </p:pic>
      <p:sp>
        <p:nvSpPr>
          <p:cNvPr id="5" name="TextBox 4">
            <a:extLst>
              <a:ext uri="{FF2B5EF4-FFF2-40B4-BE49-F238E27FC236}">
                <a16:creationId xmlns:a16="http://schemas.microsoft.com/office/drawing/2014/main" id="{63B03243-ED77-1EFC-91FB-C15F9C2973EC}"/>
              </a:ext>
            </a:extLst>
          </p:cNvPr>
          <p:cNvSpPr txBox="1"/>
          <p:nvPr/>
        </p:nvSpPr>
        <p:spPr>
          <a:xfrm>
            <a:off x="4316511" y="723472"/>
            <a:ext cx="7688655" cy="1847750"/>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vi-VN" altLang="en-US" sz="48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DU LỊCH NHA</a:t>
            </a:r>
            <a:r>
              <a:rPr kumimoji="0" lang="en-US" altLang="en-US" sz="48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 </a:t>
            </a:r>
            <a:r>
              <a:rPr kumimoji="0" lang="vi-VN" altLang="en-US" sz="48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KHOA HUẾ</a:t>
            </a:r>
            <a:endParaRPr kumimoji="0" lang="en-US" altLang="en-US" sz="48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vi-VN" altLang="en-US" sz="32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TIỀM NĂNG VÀ HƯỚNG PHÁT TRIỂN</a:t>
            </a:r>
            <a:endParaRPr kumimoji="0" lang="en-US" altLang="en-US" sz="32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id="{A06C42F2-4E45-D408-304C-E7ECFA2FFD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64001" y="3602149"/>
            <a:ext cx="4884998" cy="3255851"/>
          </a:xfrm>
          <a:prstGeom prst="rect">
            <a:avLst/>
          </a:prstGeom>
        </p:spPr>
      </p:pic>
    </p:spTree>
    <p:extLst>
      <p:ext uri="{BB962C8B-B14F-4D97-AF65-F5344CB8AC3E}">
        <p14:creationId xmlns:p14="http://schemas.microsoft.com/office/powerpoint/2010/main" val="1392765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1D5DCF8-A671-E515-189F-9467784E22B3}"/>
              </a:ext>
            </a:extLst>
          </p:cNvPr>
          <p:cNvGrpSpPr/>
          <p:nvPr/>
        </p:nvGrpSpPr>
        <p:grpSpPr>
          <a:xfrm>
            <a:off x="0" y="0"/>
            <a:ext cx="12192634" cy="6857999"/>
            <a:chOff x="0" y="457200"/>
            <a:chExt cx="18288953" cy="10287000"/>
          </a:xfrm>
        </p:grpSpPr>
        <p:sp>
          <p:nvSpPr>
            <p:cNvPr id="4" name="Rectangle 7">
              <a:extLst>
                <a:ext uri="{FF2B5EF4-FFF2-40B4-BE49-F238E27FC236}">
                  <a16:creationId xmlns:a16="http://schemas.microsoft.com/office/drawing/2014/main" id="{FED9D91F-A6E2-D73B-0A94-78B08464609A}"/>
                </a:ext>
              </a:extLst>
            </p:cNvPr>
            <p:cNvSpPr>
              <a:spLocks noChangeArrowheads="1"/>
            </p:cNvSpPr>
            <p:nvPr/>
          </p:nvSpPr>
          <p:spPr bwMode="auto">
            <a:xfrm>
              <a:off x="0" y="457200"/>
              <a:ext cx="10896600" cy="10287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673BBA04-0547-11A0-7F03-C5BFCD59C505}"/>
                </a:ext>
              </a:extLst>
            </p:cNvPr>
            <p:cNvGrpSpPr>
              <a:grpSpLocks/>
            </p:cNvGrpSpPr>
            <p:nvPr/>
          </p:nvGrpSpPr>
          <p:grpSpPr bwMode="auto">
            <a:xfrm>
              <a:off x="5551828" y="457200"/>
              <a:ext cx="12737125" cy="10287000"/>
              <a:chOff x="8742" y="0"/>
              <a:chExt cx="20058" cy="16200"/>
            </a:xfrm>
          </p:grpSpPr>
          <p:sp>
            <p:nvSpPr>
              <p:cNvPr id="6" name="Rectangle 6">
                <a:extLst>
                  <a:ext uri="{FF2B5EF4-FFF2-40B4-BE49-F238E27FC236}">
                    <a16:creationId xmlns:a16="http://schemas.microsoft.com/office/drawing/2014/main" id="{EDCAE919-32DF-90F8-7752-69BEF4AF8691}"/>
                  </a:ext>
                </a:extLst>
              </p:cNvPr>
              <p:cNvSpPr>
                <a:spLocks noChangeArrowheads="1"/>
              </p:cNvSpPr>
              <p:nvPr/>
            </p:nvSpPr>
            <p:spPr bwMode="auto">
              <a:xfrm>
                <a:off x="17160" y="0"/>
                <a:ext cx="11640" cy="16200"/>
              </a:xfrm>
              <a:prstGeom prst="rect">
                <a:avLst/>
              </a:prstGeom>
              <a:solidFill>
                <a:srgbClr val="61A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269" name="Picture 5">
                <a:extLst>
                  <a:ext uri="{FF2B5EF4-FFF2-40B4-BE49-F238E27FC236}">
                    <a16:creationId xmlns:a16="http://schemas.microsoft.com/office/drawing/2014/main" id="{95A8603C-4C0C-9D86-FA20-11E88FF83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2" y="1067"/>
                <a:ext cx="19305" cy="560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1267" name="Picture 3">
            <a:extLst>
              <a:ext uri="{FF2B5EF4-FFF2-40B4-BE49-F238E27FC236}">
                <a16:creationId xmlns:a16="http://schemas.microsoft.com/office/drawing/2014/main" id="{5E6109F6-5C8F-AAE5-E65F-8E52199C5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5235160"/>
            <a:ext cx="1276267" cy="12608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DC1C77F-9A25-0450-0507-D2875A0F43E7}"/>
              </a:ext>
            </a:extLst>
          </p:cNvPr>
          <p:cNvSpPr>
            <a:spLocks noChangeArrowheads="1"/>
          </p:cNvSpPr>
          <p:nvPr/>
        </p:nvSpPr>
        <p:spPr bwMode="auto">
          <a:xfrm>
            <a:off x="-187078" y="1376318"/>
            <a:ext cx="16845085" cy="246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6540" tIns="253920" rIns="12156420" bIns="1777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HỆ THỐNG</a:t>
            </a:r>
            <a:endParaRPr kumimoji="0" lang="en-US"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NHA KHOA</a:t>
            </a:r>
            <a:endParaRPr kumimoji="0" lang="en-US"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NỤ CƯỜI VIỆT</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B22B5FCC-D08B-614E-43B4-F62161E1FBD2}"/>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1">
            <a:extLst>
              <a:ext uri="{FF2B5EF4-FFF2-40B4-BE49-F238E27FC236}">
                <a16:creationId xmlns:a16="http://schemas.microsoft.com/office/drawing/2014/main" id="{2E843D74-06D6-E942-C410-F6A71218EB34}"/>
              </a:ext>
            </a:extLst>
          </p:cNvPr>
          <p:cNvSpPr>
            <a:spLocks noChangeArrowheads="1"/>
          </p:cNvSpPr>
          <p:nvPr/>
        </p:nvSpPr>
        <p:spPr bwMode="auto">
          <a:xfrm>
            <a:off x="635000" y="1238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id="{1BDE3C7F-1CDA-5C82-C5CC-B8C1AA54E4D3}"/>
              </a:ext>
            </a:extLst>
          </p:cNvPr>
          <p:cNvSpPr txBox="1"/>
          <p:nvPr/>
        </p:nvSpPr>
        <p:spPr>
          <a:xfrm>
            <a:off x="3632460" y="3909485"/>
            <a:ext cx="3632200"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8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Hơn 1</a:t>
            </a:r>
            <a:r>
              <a:rPr kumimoji="0" lang="en-US" altLang="en-US" sz="18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6</a:t>
            </a:r>
            <a:r>
              <a:rPr kumimoji="0" lang="vi-VN" altLang="en-US" sz="18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 năm phát triển và khẳng định thương hiệu, với chuỗi 3 phòng khám và 1 labo đạt tiêu chuẩn Quốc tế, Nha Khoa Nụ Cười Việt là địa chỉ tin cậy của hơn </a:t>
            </a:r>
            <a:r>
              <a:rPr kumimoji="0" lang="en-US" altLang="en-US" sz="18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4</a:t>
            </a:r>
            <a:r>
              <a:rPr kumimoji="0" lang="vi-VN" altLang="en-US" sz="18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00.000 khách hàng trong nước và quốc tế đã tin yêu đến sử dụng dịch vụ của chúng tôi.</a:t>
            </a:r>
            <a:endParaRPr kumimoji="0" lang="vi-VN" altLang="en-US" sz="1800" b="0" i="0" u="none" strike="noStrike" cap="none" normalizeH="0" baseline="0" dirty="0">
              <a:ln>
                <a:noFill/>
              </a:ln>
              <a:solidFill>
                <a:schemeClr val="tx1"/>
              </a:solidFill>
              <a:effectLst/>
              <a:latin typeface="Arial" panose="020B0604020202020204" pitchFamily="34" charset="0"/>
              <a:ea typeface="Microsoft Sans Serif" panose="020B0604020202020204" pitchFamily="34" charset="0"/>
            </a:endParaRPr>
          </a:p>
        </p:txBody>
      </p:sp>
      <p:sp>
        <p:nvSpPr>
          <p:cNvPr id="16" name="TextBox 15">
            <a:extLst>
              <a:ext uri="{FF2B5EF4-FFF2-40B4-BE49-F238E27FC236}">
                <a16:creationId xmlns:a16="http://schemas.microsoft.com/office/drawing/2014/main" id="{D1399EA1-4658-15B5-A020-0232B21EF115}"/>
              </a:ext>
            </a:extLst>
          </p:cNvPr>
          <p:cNvSpPr txBox="1"/>
          <p:nvPr/>
        </p:nvSpPr>
        <p:spPr>
          <a:xfrm>
            <a:off x="7371764" y="3910488"/>
            <a:ext cx="4310899" cy="17543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a:t>
            </a:r>
            <a:r>
              <a:rPr kumimoji="0" lang="en-US"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CƯỜI NHIỀU HƠN – HẠNH PHÚC NHIỀU HƠN</a:t>
            </a:r>
            <a:r>
              <a:rPr kumimoji="0" lang="vi-VN"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a:t>
            </a:r>
            <a:endParaRPr kumimoji="0" lang="en-US"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8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Nụ Cười Việt </a:t>
            </a:r>
            <a:r>
              <a:rPr kumimoji="0" lang="en-US" altLang="en-US" sz="18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L</a:t>
            </a:r>
            <a:r>
              <a:rPr kumimoji="0" lang="vi-VN" altLang="en-US" sz="18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uôn luôn đặt yêu cầu và sự hài lòng của khách hàng lên trước tiên, là điểm đến tin cậy để chăm sóc răng miệng cho bạn.</a:t>
            </a:r>
            <a:endParaRPr kumimoji="0" lang="vi-VN" altLang="en-US" sz="1000" b="0" i="0" u="none" strike="noStrike" cap="none" normalizeH="0" baseline="0" dirty="0">
              <a:ln>
                <a:noFill/>
              </a:ln>
              <a:solidFill>
                <a:schemeClr val="tx1"/>
              </a:solidFill>
              <a:effectLst/>
              <a:latin typeface="Arial" panose="020B0604020202020204" pitchFamily="34" charset="0"/>
              <a:ea typeface="Microsoft Sans Serif" panose="020B0604020202020204" pitchFamily="34" charset="0"/>
            </a:endParaRPr>
          </a:p>
        </p:txBody>
      </p:sp>
    </p:spTree>
    <p:extLst>
      <p:ext uri="{BB962C8B-B14F-4D97-AF65-F5344CB8AC3E}">
        <p14:creationId xmlns:p14="http://schemas.microsoft.com/office/powerpoint/2010/main" val="4063195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4BFB53-3B41-370A-6EA7-AEE299193F3F}"/>
              </a:ext>
            </a:extLst>
          </p:cNvPr>
          <p:cNvGrpSpPr/>
          <p:nvPr/>
        </p:nvGrpSpPr>
        <p:grpSpPr>
          <a:xfrm>
            <a:off x="0" y="0"/>
            <a:ext cx="12192000" cy="6858000"/>
            <a:chOff x="0" y="457200"/>
            <a:chExt cx="18288000" cy="10287000"/>
          </a:xfrm>
        </p:grpSpPr>
        <p:sp>
          <p:nvSpPr>
            <p:cNvPr id="4" name="Rectangle 8">
              <a:extLst>
                <a:ext uri="{FF2B5EF4-FFF2-40B4-BE49-F238E27FC236}">
                  <a16:creationId xmlns:a16="http://schemas.microsoft.com/office/drawing/2014/main" id="{67717C58-1E87-E65A-978C-97DCF59E9171}"/>
                </a:ext>
              </a:extLst>
            </p:cNvPr>
            <p:cNvSpPr>
              <a:spLocks noChangeArrowheads="1"/>
            </p:cNvSpPr>
            <p:nvPr/>
          </p:nvSpPr>
          <p:spPr bwMode="auto">
            <a:xfrm>
              <a:off x="0" y="457200"/>
              <a:ext cx="18288000" cy="10287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1">
              <a:extLst>
                <a:ext uri="{FF2B5EF4-FFF2-40B4-BE49-F238E27FC236}">
                  <a16:creationId xmlns:a16="http://schemas.microsoft.com/office/drawing/2014/main" id="{E1167DEB-C5E5-CDBE-7E2B-7E5E6BDB49EC}"/>
                </a:ext>
              </a:extLst>
            </p:cNvPr>
            <p:cNvGrpSpPr>
              <a:grpSpLocks/>
            </p:cNvGrpSpPr>
            <p:nvPr/>
          </p:nvGrpSpPr>
          <p:grpSpPr bwMode="auto">
            <a:xfrm>
              <a:off x="0" y="457200"/>
              <a:ext cx="18288000" cy="10287000"/>
              <a:chOff x="0" y="0"/>
              <a:chExt cx="28800" cy="16200"/>
            </a:xfrm>
          </p:grpSpPr>
          <p:sp>
            <p:nvSpPr>
              <p:cNvPr id="6" name="Rectangle 7">
                <a:extLst>
                  <a:ext uri="{FF2B5EF4-FFF2-40B4-BE49-F238E27FC236}">
                    <a16:creationId xmlns:a16="http://schemas.microsoft.com/office/drawing/2014/main" id="{1EBF031A-D284-B30B-3410-A227EF8BE010}"/>
                  </a:ext>
                </a:extLst>
              </p:cNvPr>
              <p:cNvSpPr>
                <a:spLocks noChangeArrowheads="1"/>
              </p:cNvSpPr>
              <p:nvPr/>
            </p:nvSpPr>
            <p:spPr bwMode="auto">
              <a:xfrm>
                <a:off x="9600" y="0"/>
                <a:ext cx="9600" cy="8100"/>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8C1EB832-0C10-0364-1F3E-258F50764B72}"/>
                  </a:ext>
                </a:extLst>
              </p:cNvPr>
              <p:cNvSpPr>
                <a:spLocks noChangeArrowheads="1"/>
              </p:cNvSpPr>
              <p:nvPr/>
            </p:nvSpPr>
            <p:spPr bwMode="auto">
              <a:xfrm>
                <a:off x="0" y="8100"/>
                <a:ext cx="9600" cy="8100"/>
              </a:xfrm>
              <a:prstGeom prst="rect">
                <a:avLst/>
              </a:prstGeom>
              <a:solidFill>
                <a:srgbClr val="DE6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293" name="Picture 5">
                <a:extLst>
                  <a:ext uri="{FF2B5EF4-FFF2-40B4-BE49-F238E27FC236}">
                    <a16:creationId xmlns:a16="http://schemas.microsoft.com/office/drawing/2014/main" id="{42534762-7FA7-4405-18F0-746433E17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00" cy="81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48B26AA2-40E0-8378-36C2-07B90551E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 y="8100"/>
                <a:ext cx="9600" cy="81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8B33ABB8-B1A6-B64E-3C42-5EF17FE15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0" y="0"/>
                <a:ext cx="9600" cy="81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19EC8C6B-CA09-BF80-801C-FBAC38CDE26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7437" y="6484"/>
                <a:ext cx="1245" cy="123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10">
              <a:extLst>
                <a:ext uri="{FF2B5EF4-FFF2-40B4-BE49-F238E27FC236}">
                  <a16:creationId xmlns:a16="http://schemas.microsoft.com/office/drawing/2014/main" id="{40F8BF5C-32A8-CCEE-E60E-78D87E282FEC}"/>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sp>
        <p:nvSpPr>
          <p:cNvPr id="12" name="Rectangle 11">
            <a:extLst>
              <a:ext uri="{FF2B5EF4-FFF2-40B4-BE49-F238E27FC236}">
                <a16:creationId xmlns:a16="http://schemas.microsoft.com/office/drawing/2014/main" id="{9A802570-4110-BCF8-FA11-8F732F7FB946}"/>
              </a:ext>
            </a:extLst>
          </p:cNvPr>
          <p:cNvSpPr>
            <a:spLocks noChangeArrowheads="1"/>
          </p:cNvSpPr>
          <p:nvPr/>
        </p:nvSpPr>
        <p:spPr bwMode="auto">
          <a:xfrm>
            <a:off x="-513830" y="3909897"/>
            <a:ext cx="16845085" cy="246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6540" tIns="253920" rIns="12156420" bIns="1777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HỆ THỐNG</a:t>
            </a:r>
            <a:endParaRPr kumimoji="0" lang="en-US"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NHA KHOA</a:t>
            </a:r>
            <a:endParaRPr kumimoji="0" lang="en-US"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NỤ CƯỜI VIỆT</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4659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BED87E83-074E-6DF8-9C0D-B330383FFA03}"/>
              </a:ext>
            </a:extLst>
          </p:cNvPr>
          <p:cNvSpPr>
            <a:spLocks noChangeArrowheads="1"/>
          </p:cNvSpPr>
          <p:nvPr/>
        </p:nvSpPr>
        <p:spPr bwMode="auto">
          <a:xfrm>
            <a:off x="0" y="0"/>
            <a:ext cx="812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5" name="Group 1">
            <a:extLst>
              <a:ext uri="{FF2B5EF4-FFF2-40B4-BE49-F238E27FC236}">
                <a16:creationId xmlns:a16="http://schemas.microsoft.com/office/drawing/2014/main" id="{9737824E-D962-F2E6-88E0-54D8302BC963}"/>
              </a:ext>
            </a:extLst>
          </p:cNvPr>
          <p:cNvGrpSpPr>
            <a:grpSpLocks/>
          </p:cNvGrpSpPr>
          <p:nvPr/>
        </p:nvGrpSpPr>
        <p:grpSpPr bwMode="auto">
          <a:xfrm>
            <a:off x="4306994" y="0"/>
            <a:ext cx="7885007" cy="6858000"/>
            <a:chOff x="10174" y="0"/>
            <a:chExt cx="18626" cy="16200"/>
          </a:xfrm>
        </p:grpSpPr>
        <p:pic>
          <p:nvPicPr>
            <p:cNvPr id="13320" name="Picture 8">
              <a:extLst>
                <a:ext uri="{FF2B5EF4-FFF2-40B4-BE49-F238E27FC236}">
                  <a16:creationId xmlns:a16="http://schemas.microsoft.com/office/drawing/2014/main" id="{9AC4A0D5-EE2F-DBC5-6013-B038EB4CC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 y="0"/>
              <a:ext cx="10140" cy="60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233BDD8C-8A1F-DE03-6DF8-B412EFCFB9B1}"/>
                </a:ext>
              </a:extLst>
            </p:cNvPr>
            <p:cNvSpPr>
              <a:spLocks noChangeArrowheads="1"/>
            </p:cNvSpPr>
            <p:nvPr/>
          </p:nvSpPr>
          <p:spPr bwMode="auto">
            <a:xfrm>
              <a:off x="23530" y="6058"/>
              <a:ext cx="5270" cy="5190"/>
            </a:xfrm>
            <a:prstGeom prst="rect">
              <a:avLst/>
            </a:prstGeom>
            <a:solidFill>
              <a:srgbClr val="61A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8196CDF7-71E4-5527-9D87-D32C1F7760B7}"/>
                </a:ext>
              </a:extLst>
            </p:cNvPr>
            <p:cNvSpPr>
              <a:spLocks noChangeArrowheads="1"/>
            </p:cNvSpPr>
            <p:nvPr/>
          </p:nvSpPr>
          <p:spPr bwMode="auto">
            <a:xfrm>
              <a:off x="15553" y="11138"/>
              <a:ext cx="3435" cy="5062"/>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317" name="Picture 5">
              <a:extLst>
                <a:ext uri="{FF2B5EF4-FFF2-40B4-BE49-F238E27FC236}">
                  <a16:creationId xmlns:a16="http://schemas.microsoft.com/office/drawing/2014/main" id="{D5C4DAE9-6384-60C2-FFF3-18AEAC429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4" y="6058"/>
              <a:ext cx="9996" cy="1014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839D073F-41B3-8DA4-3E8B-4F3CE1561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2" y="0"/>
              <a:ext cx="8055" cy="1113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a:extLst>
                <a:ext uri="{FF2B5EF4-FFF2-40B4-BE49-F238E27FC236}">
                  <a16:creationId xmlns:a16="http://schemas.microsoft.com/office/drawing/2014/main" id="{4BBB683B-FAC5-756C-0E2C-6ECA0E609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 y="10593"/>
              <a:ext cx="8623" cy="560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807427C6-B825-CD62-D2A0-C172A3657481}"/>
              </a:ext>
            </a:extLst>
          </p:cNvPr>
          <p:cNvSpPr>
            <a:spLocks noChangeArrowheads="1"/>
          </p:cNvSpPr>
          <p:nvPr/>
        </p:nvSpPr>
        <p:spPr bwMode="auto">
          <a:xfrm>
            <a:off x="-427046" y="841154"/>
            <a:ext cx="16845085" cy="2467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6540" tIns="253920" rIns="12156420" bIns="1777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002060"/>
                </a:solidFill>
                <a:effectLst/>
                <a:latin typeface="Arial" panose="020B0604020202020204" pitchFamily="34" charset="0"/>
                <a:ea typeface="Arial" panose="020B0604020202020204" pitchFamily="34" charset="0"/>
              </a:rPr>
              <a:t>HỆ THỐNG</a:t>
            </a:r>
            <a:endParaRPr kumimoji="0" lang="en-US" altLang="en-US" sz="4400" b="1" i="0" u="none" strike="noStrike" cap="none" normalizeH="0" baseline="0" dirty="0">
              <a:ln>
                <a:noFill/>
              </a:ln>
              <a:solidFill>
                <a:srgbClr val="002060"/>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002060"/>
                </a:solidFill>
                <a:effectLst/>
                <a:latin typeface="Arial" panose="020B0604020202020204" pitchFamily="34" charset="0"/>
                <a:ea typeface="Arial" panose="020B0604020202020204" pitchFamily="34" charset="0"/>
              </a:rPr>
              <a:t>NHA KHOA</a:t>
            </a:r>
            <a:endParaRPr kumimoji="0" lang="en-US" altLang="en-US" sz="4400" b="1" i="0" u="none" strike="noStrike" cap="none" normalizeH="0" baseline="0" dirty="0">
              <a:ln>
                <a:noFill/>
              </a:ln>
              <a:solidFill>
                <a:srgbClr val="002060"/>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002060"/>
                </a:solidFill>
                <a:effectLst/>
                <a:latin typeface="Arial" panose="020B0604020202020204" pitchFamily="34" charset="0"/>
                <a:ea typeface="Arial" panose="020B0604020202020204" pitchFamily="34" charset="0"/>
              </a:rPr>
              <a:t>NỤ CƯỜI VIỆT</a:t>
            </a:r>
            <a:endParaRPr kumimoji="0" lang="en-US" altLang="en-US" sz="4400" b="0" i="0" u="none" strike="noStrike" cap="none" normalizeH="0" baseline="0" dirty="0">
              <a:ln>
                <a:noFill/>
              </a:ln>
              <a:solidFill>
                <a:srgbClr val="002060"/>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4FB66BF9-FFA2-C18C-2007-41BC088C4D6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6041" r="23869"/>
          <a:stretch/>
        </p:blipFill>
        <p:spPr>
          <a:xfrm>
            <a:off x="4546328" y="0"/>
            <a:ext cx="3412188" cy="4541465"/>
          </a:xfrm>
          <a:prstGeom prst="rect">
            <a:avLst/>
          </a:prstGeom>
        </p:spPr>
      </p:pic>
      <p:pic>
        <p:nvPicPr>
          <p:cNvPr id="13" name="Picture 12">
            <a:extLst>
              <a:ext uri="{FF2B5EF4-FFF2-40B4-BE49-F238E27FC236}">
                <a16:creationId xmlns:a16="http://schemas.microsoft.com/office/drawing/2014/main" id="{E83E5C20-699F-720D-6008-ACFA4154EA3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829831"/>
            <a:ext cx="4543364" cy="3028170"/>
          </a:xfrm>
          <a:prstGeom prst="rect">
            <a:avLst/>
          </a:prstGeom>
        </p:spPr>
      </p:pic>
    </p:spTree>
    <p:extLst>
      <p:ext uri="{BB962C8B-B14F-4D97-AF65-F5344CB8AC3E}">
        <p14:creationId xmlns:p14="http://schemas.microsoft.com/office/powerpoint/2010/main" val="3920994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3409FC5-24CE-05E6-EF50-1B30E0D124A8}"/>
              </a:ext>
            </a:extLst>
          </p:cNvPr>
          <p:cNvGrpSpPr/>
          <p:nvPr/>
        </p:nvGrpSpPr>
        <p:grpSpPr>
          <a:xfrm>
            <a:off x="0" y="0"/>
            <a:ext cx="12190118" cy="6857577"/>
            <a:chOff x="0" y="457200"/>
            <a:chExt cx="18288000" cy="10287953"/>
          </a:xfrm>
        </p:grpSpPr>
        <p:sp>
          <p:nvSpPr>
            <p:cNvPr id="4" name="Rectangle 5">
              <a:extLst>
                <a:ext uri="{FF2B5EF4-FFF2-40B4-BE49-F238E27FC236}">
                  <a16:creationId xmlns:a16="http://schemas.microsoft.com/office/drawing/2014/main" id="{E00A89FD-D1C1-29A4-A36B-1900FAF000A4}"/>
                </a:ext>
              </a:extLst>
            </p:cNvPr>
            <p:cNvSpPr>
              <a:spLocks noChangeArrowheads="1"/>
            </p:cNvSpPr>
            <p:nvPr/>
          </p:nvSpPr>
          <p:spPr bwMode="auto">
            <a:xfrm>
              <a:off x="0" y="457200"/>
              <a:ext cx="18288000" cy="10287000"/>
            </a:xfrm>
            <a:prstGeom prst="rect">
              <a:avLst/>
            </a:prstGeom>
            <a:solidFill>
              <a:srgbClr val="459A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1">
              <a:extLst>
                <a:ext uri="{FF2B5EF4-FFF2-40B4-BE49-F238E27FC236}">
                  <a16:creationId xmlns:a16="http://schemas.microsoft.com/office/drawing/2014/main" id="{75DFDD64-4FF7-3F71-34EA-BFA3D59CA265}"/>
                </a:ext>
              </a:extLst>
            </p:cNvPr>
            <p:cNvGrpSpPr>
              <a:grpSpLocks/>
            </p:cNvGrpSpPr>
            <p:nvPr/>
          </p:nvGrpSpPr>
          <p:grpSpPr bwMode="auto">
            <a:xfrm>
              <a:off x="448628" y="1048387"/>
              <a:ext cx="17838737" cy="9696766"/>
              <a:chOff x="707" y="931"/>
              <a:chExt cx="28093" cy="15271"/>
            </a:xfrm>
          </p:grpSpPr>
          <p:sp>
            <p:nvSpPr>
              <p:cNvPr id="6" name="Rectangle 4">
                <a:extLst>
                  <a:ext uri="{FF2B5EF4-FFF2-40B4-BE49-F238E27FC236}">
                    <a16:creationId xmlns:a16="http://schemas.microsoft.com/office/drawing/2014/main" id="{64B502B2-65D5-4726-B8B7-CD36DB22019E}"/>
                  </a:ext>
                </a:extLst>
              </p:cNvPr>
              <p:cNvSpPr>
                <a:spLocks noChangeArrowheads="1"/>
              </p:cNvSpPr>
              <p:nvPr/>
            </p:nvSpPr>
            <p:spPr bwMode="auto">
              <a:xfrm>
                <a:off x="5221" y="2237"/>
                <a:ext cx="23579" cy="13965"/>
              </a:xfrm>
              <a:prstGeom prst="rect">
                <a:avLst/>
              </a:prstGeom>
              <a:solidFill>
                <a:srgbClr val="FDC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339" name="Picture 3">
                <a:extLst>
                  <a:ext uri="{FF2B5EF4-FFF2-40B4-BE49-F238E27FC236}">
                    <a16:creationId xmlns:a16="http://schemas.microsoft.com/office/drawing/2014/main" id="{33DD22D3-C8EC-6A46-7FA8-5EDC7D3FAD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94"/>
              <a:stretch/>
            </p:blipFill>
            <p:spPr bwMode="auto">
              <a:xfrm>
                <a:off x="6212" y="931"/>
                <a:ext cx="22588" cy="1303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BB09C0EE-A73B-631D-938C-746E104D8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 y="12692"/>
                <a:ext cx="3156" cy="311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Rectangle 7">
            <a:extLst>
              <a:ext uri="{FF2B5EF4-FFF2-40B4-BE49-F238E27FC236}">
                <a16:creationId xmlns:a16="http://schemas.microsoft.com/office/drawing/2014/main" id="{5696955C-36AC-5816-612E-75D82D56E53B}"/>
              </a:ext>
            </a:extLst>
          </p:cNvPr>
          <p:cNvSpPr>
            <a:spLocks noChangeArrowheads="1"/>
          </p:cNvSpPr>
          <p:nvPr/>
        </p:nvSpPr>
        <p:spPr bwMode="auto">
          <a:xfrm>
            <a:off x="2267065" y="6079215"/>
            <a:ext cx="98652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Đội ngũ Bác sĩ giỏi tận tâm, tay nghề, thường xuyên được cập nhật kiến thức</a:t>
            </a:r>
            <a:endParaRPr kumimoji="0" lang="en-US" altLang="en-US" sz="22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và tham gia các khóa đào tạo chuyên môn trong và ngoài nước.</a:t>
            </a:r>
            <a:endParaRPr kumimoji="0" lang="vi-VN" altLang="en-US" sz="2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66079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08E48BF-6208-E154-AE62-9151028A8FB0}"/>
              </a:ext>
            </a:extLst>
          </p:cNvPr>
          <p:cNvGrpSpPr/>
          <p:nvPr/>
        </p:nvGrpSpPr>
        <p:grpSpPr>
          <a:xfrm>
            <a:off x="0" y="0"/>
            <a:ext cx="12192000" cy="6858000"/>
            <a:chOff x="0" y="457200"/>
            <a:chExt cx="18288000" cy="10287000"/>
          </a:xfrm>
        </p:grpSpPr>
        <p:sp>
          <p:nvSpPr>
            <p:cNvPr id="4" name="Rectangle 9">
              <a:extLst>
                <a:ext uri="{FF2B5EF4-FFF2-40B4-BE49-F238E27FC236}">
                  <a16:creationId xmlns:a16="http://schemas.microsoft.com/office/drawing/2014/main" id="{247E6CAB-3B3D-770D-F932-6CF19CC67D26}"/>
                </a:ext>
              </a:extLst>
            </p:cNvPr>
            <p:cNvSpPr>
              <a:spLocks noChangeArrowheads="1"/>
            </p:cNvSpPr>
            <p:nvPr/>
          </p:nvSpPr>
          <p:spPr bwMode="auto">
            <a:xfrm>
              <a:off x="0" y="457200"/>
              <a:ext cx="10896600" cy="10287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8">
              <a:extLst>
                <a:ext uri="{FF2B5EF4-FFF2-40B4-BE49-F238E27FC236}">
                  <a16:creationId xmlns:a16="http://schemas.microsoft.com/office/drawing/2014/main" id="{C3617577-673E-3C6D-D097-13B0FC3A5EC5}"/>
                </a:ext>
              </a:extLst>
            </p:cNvPr>
            <p:cNvSpPr>
              <a:spLocks noChangeArrowheads="1"/>
            </p:cNvSpPr>
            <p:nvPr/>
          </p:nvSpPr>
          <p:spPr bwMode="auto">
            <a:xfrm>
              <a:off x="10896600" y="457200"/>
              <a:ext cx="7391400" cy="10287000"/>
            </a:xfrm>
            <a:prstGeom prst="rect">
              <a:avLst/>
            </a:prstGeom>
            <a:solidFill>
              <a:srgbClr val="61A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5367" name="Picture 7">
              <a:extLst>
                <a:ext uri="{FF2B5EF4-FFF2-40B4-BE49-F238E27FC236}">
                  <a16:creationId xmlns:a16="http://schemas.microsoft.com/office/drawing/2014/main" id="{87D70F0F-2F65-EACC-B496-27A55A666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8178" y="3138482"/>
              <a:ext cx="4599623" cy="39287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a:extLst>
                <a:ext uri="{FF2B5EF4-FFF2-40B4-BE49-F238E27FC236}">
                  <a16:creationId xmlns:a16="http://schemas.microsoft.com/office/drawing/2014/main" id="{06E72B64-D84B-7870-903B-BA0194B15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9067805"/>
              <a:ext cx="1301552" cy="128587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2">
            <a:extLst>
              <a:ext uri="{FF2B5EF4-FFF2-40B4-BE49-F238E27FC236}">
                <a16:creationId xmlns:a16="http://schemas.microsoft.com/office/drawing/2014/main" id="{AA2FE7D1-B75E-1628-EFFE-BFF37583C401}"/>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6540" tIns="184092" rIns="1215642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7000" b="1"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5">
            <a:extLst>
              <a:ext uri="{FF2B5EF4-FFF2-40B4-BE49-F238E27FC236}">
                <a16:creationId xmlns:a16="http://schemas.microsoft.com/office/drawing/2014/main" id="{958C8B96-A7F4-D65C-CCC0-9A090DC686E4}"/>
              </a:ext>
            </a:extLst>
          </p:cNvPr>
          <p:cNvSpPr>
            <a:spLocks noChangeArrowheads="1"/>
          </p:cNvSpPr>
          <p:nvPr/>
        </p:nvSpPr>
        <p:spPr bwMode="auto">
          <a:xfrm>
            <a:off x="2749095" y="4512985"/>
            <a:ext cx="431845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b="0" i="0" u="none" strike="noStrike" cap="none" normalizeH="0" baseline="0" dirty="0">
              <a:ln>
                <a:noFill/>
              </a:ln>
              <a:solidFill>
                <a:srgbClr val="FFFFFF"/>
              </a:solidFill>
              <a:effectLst/>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FFFFFF"/>
                </a:solidFill>
                <a:effectLst/>
                <a:ea typeface="Microsoft Sans Serif" panose="020B0604020202020204" pitchFamily="34" charset="0"/>
              </a:rPr>
              <a:t>Đội ngũ chăm sóc khách hàng, tận tâm, chuyên nghiệp luôn mang lại cảm giác thoải mái, tin tưởng và làm hài lòng khách hàng. Giá cả phải chăng, Hệ thống thanh toán linh hoạt, trả góp lãi suất 0%, nhiều hình thức thanh toán..</a:t>
            </a:r>
            <a:endParaRPr kumimoji="0" lang="vi-VN" altLang="en-US" b="0" i="0" u="none" strike="noStrike" cap="none" normalizeH="0" baseline="0" dirty="0">
              <a:ln>
                <a:noFill/>
              </a:ln>
              <a:solidFill>
                <a:schemeClr val="tx1"/>
              </a:solidFill>
              <a:effectLst/>
            </a:endParaRPr>
          </a:p>
        </p:txBody>
      </p:sp>
      <p:sp>
        <p:nvSpPr>
          <p:cNvPr id="15" name="Rectangle 14">
            <a:extLst>
              <a:ext uri="{FF2B5EF4-FFF2-40B4-BE49-F238E27FC236}">
                <a16:creationId xmlns:a16="http://schemas.microsoft.com/office/drawing/2014/main" id="{46DE8268-4849-55AA-B078-95A7559F1ABA}"/>
              </a:ext>
            </a:extLst>
          </p:cNvPr>
          <p:cNvSpPr>
            <a:spLocks noChangeArrowheads="1"/>
          </p:cNvSpPr>
          <p:nvPr/>
        </p:nvSpPr>
        <p:spPr bwMode="auto">
          <a:xfrm>
            <a:off x="-401679" y="0"/>
            <a:ext cx="15987478" cy="314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6540" tIns="253920" rIns="12156420" bIns="1777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HỆ THỐNG</a:t>
            </a:r>
            <a:endParaRPr kumimoji="0" lang="en-US" altLang="en-US" sz="4400" b="1"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NHA KHOA</a:t>
            </a:r>
            <a:endParaRPr kumimoji="0" lang="en-US" altLang="en-US" sz="4400" b="1"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NỤ CƯỜI</a:t>
            </a:r>
            <a:endParaRPr kumimoji="0" lang="en-US" altLang="en-US" sz="4400" b="1"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VIỆT</a:t>
            </a:r>
            <a:endParaRPr kumimoji="0" lang="en-US" altLang="en-US" sz="4400" b="0" i="0" u="none" strike="noStrike" cap="none" normalizeH="0" baseline="0" dirty="0">
              <a:ln>
                <a:noFill/>
              </a:ln>
              <a:solidFill>
                <a:schemeClr val="bg1"/>
              </a:solidFill>
              <a:effectLst/>
              <a:latin typeface="Arial" panose="020B0604020202020204" pitchFamily="34" charset="0"/>
            </a:endParaRPr>
          </a:p>
        </p:txBody>
      </p:sp>
      <p:sp>
        <p:nvSpPr>
          <p:cNvPr id="7" name="Text Box 6">
            <a:extLst>
              <a:ext uri="{FF2B5EF4-FFF2-40B4-BE49-F238E27FC236}">
                <a16:creationId xmlns:a16="http://schemas.microsoft.com/office/drawing/2014/main" id="{8176DD47-43F8-6917-0999-687D0D10CFC3}"/>
              </a:ext>
            </a:extLst>
          </p:cNvPr>
          <p:cNvSpPr txBox="1">
            <a:spLocks noChangeArrowheads="1"/>
          </p:cNvSpPr>
          <p:nvPr/>
        </p:nvSpPr>
        <p:spPr bwMode="auto">
          <a:xfrm>
            <a:off x="7600950" y="4828674"/>
            <a:ext cx="4254500" cy="171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FFFFFF"/>
                </a:solidFill>
                <a:effectLst/>
                <a:latin typeface="Arial" panose="020B0604020202020204" pitchFamily="34" charset="0"/>
                <a:ea typeface="Microsoft Sans Serif" panose="020B0604020202020204" pitchFamily="34" charset="0"/>
              </a:rPr>
              <a:t>Phòng</a:t>
            </a:r>
            <a:r>
              <a:rPr kumimoji="0" lang="en-US"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FFFFFF"/>
                </a:solidFill>
                <a:effectLst/>
                <a:latin typeface="Arial" panose="020B0604020202020204" pitchFamily="34" charset="0"/>
                <a:ea typeface="Microsoft Sans Serif" panose="020B0604020202020204" pitchFamily="34" charset="0"/>
              </a:rPr>
              <a:t>Labo</a:t>
            </a:r>
            <a:r>
              <a:rPr kumimoji="0" lang="en-US"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 </a:t>
            </a:r>
            <a:r>
              <a:rPr kumimoji="0" lang="vi-VN"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rút ngắn thời gian làm răng, chỉ với 1-2 lần hẹn trong 3-5 ngày. Đồng thời kiểm soát chất lượng răng sứ 1 cách tốt nhất. Đây là yếu tố quan trọng để đánh giá 1 nha khoa làm răng thẩm mỹ chuyên nghiệp.</a:t>
            </a:r>
            <a:endParaRPr kumimoji="0" lang="vi-VN" altLang="en-US"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A675CED9-EBF8-8DA8-E667-080073446D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28549" y="1572156"/>
            <a:ext cx="4386321" cy="3049864"/>
          </a:xfrm>
          <a:prstGeom prst="rect">
            <a:avLst/>
          </a:prstGeom>
        </p:spPr>
      </p:pic>
    </p:spTree>
    <p:extLst>
      <p:ext uri="{BB962C8B-B14F-4D97-AF65-F5344CB8AC3E}">
        <p14:creationId xmlns:p14="http://schemas.microsoft.com/office/powerpoint/2010/main" val="2018374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F3150F0-3560-5C5A-7F96-D920DD49201F}"/>
              </a:ext>
            </a:extLst>
          </p:cNvPr>
          <p:cNvGrpSpPr/>
          <p:nvPr/>
        </p:nvGrpSpPr>
        <p:grpSpPr>
          <a:xfrm>
            <a:off x="0" y="0"/>
            <a:ext cx="12192001" cy="6858635"/>
            <a:chOff x="0" y="457200"/>
            <a:chExt cx="18288001" cy="10287953"/>
          </a:xfrm>
        </p:grpSpPr>
        <p:sp>
          <p:nvSpPr>
            <p:cNvPr id="4" name="Rectangle 6">
              <a:extLst>
                <a:ext uri="{FF2B5EF4-FFF2-40B4-BE49-F238E27FC236}">
                  <a16:creationId xmlns:a16="http://schemas.microsoft.com/office/drawing/2014/main" id="{F8B4E782-3775-6D13-F9F7-906605EB52CF}"/>
                </a:ext>
              </a:extLst>
            </p:cNvPr>
            <p:cNvSpPr>
              <a:spLocks noChangeArrowheads="1"/>
            </p:cNvSpPr>
            <p:nvPr/>
          </p:nvSpPr>
          <p:spPr bwMode="auto">
            <a:xfrm>
              <a:off x="0" y="457200"/>
              <a:ext cx="18288000" cy="10287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1">
              <a:extLst>
                <a:ext uri="{FF2B5EF4-FFF2-40B4-BE49-F238E27FC236}">
                  <a16:creationId xmlns:a16="http://schemas.microsoft.com/office/drawing/2014/main" id="{47B6BC8D-D026-3B4C-D30B-1735E3935277}"/>
                </a:ext>
              </a:extLst>
            </p:cNvPr>
            <p:cNvGrpSpPr>
              <a:grpSpLocks/>
            </p:cNvGrpSpPr>
            <p:nvPr/>
          </p:nvGrpSpPr>
          <p:grpSpPr bwMode="auto">
            <a:xfrm>
              <a:off x="9144324" y="1915478"/>
              <a:ext cx="9143677" cy="8829675"/>
              <a:chOff x="14400" y="2297"/>
              <a:chExt cx="14400" cy="13905"/>
            </a:xfrm>
          </p:grpSpPr>
          <p:sp>
            <p:nvSpPr>
              <p:cNvPr id="6" name="Rectangle 5">
                <a:extLst>
                  <a:ext uri="{FF2B5EF4-FFF2-40B4-BE49-F238E27FC236}">
                    <a16:creationId xmlns:a16="http://schemas.microsoft.com/office/drawing/2014/main" id="{0646DD87-ADC7-279A-CC4E-D83209392C8A}"/>
                  </a:ext>
                </a:extLst>
              </p:cNvPr>
              <p:cNvSpPr>
                <a:spLocks noChangeArrowheads="1"/>
              </p:cNvSpPr>
              <p:nvPr/>
            </p:nvSpPr>
            <p:spPr bwMode="auto">
              <a:xfrm>
                <a:off x="14400" y="2297"/>
                <a:ext cx="14400" cy="13905"/>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6387" name="Picture 3">
                <a:extLst>
                  <a:ext uri="{FF2B5EF4-FFF2-40B4-BE49-F238E27FC236}">
                    <a16:creationId xmlns:a16="http://schemas.microsoft.com/office/drawing/2014/main" id="{E00C92EA-F4FC-4F71-75DD-314A28AB0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5" y="12794"/>
                <a:ext cx="2477" cy="244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Rectangle 7">
            <a:extLst>
              <a:ext uri="{FF2B5EF4-FFF2-40B4-BE49-F238E27FC236}">
                <a16:creationId xmlns:a16="http://schemas.microsoft.com/office/drawing/2014/main" id="{BB166108-A927-6C3D-5F54-22838505C5E9}"/>
              </a:ext>
            </a:extLst>
          </p:cNvPr>
          <p:cNvSpPr>
            <a:spLocks noChangeArrowheads="1"/>
          </p:cNvSpPr>
          <p:nvPr/>
        </p:nvSpPr>
        <p:spPr bwMode="auto">
          <a:xfrm>
            <a:off x="6047496" y="3429000"/>
            <a:ext cx="5700866" cy="137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175967" tIns="46023" rIns="91440" bIns="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en-US" sz="20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•Chất lượng điều trị của Nụ Cười Việt</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en-US" sz="20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•Thái độ phục vụ/ Phong cách làm việc</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en-US" sz="20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•Cơ sở vật chất/vệ sinh vô trùng</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ADBAE98C-710D-676C-E4C3-10B7B667B856}"/>
              </a:ext>
            </a:extLst>
          </p:cNvPr>
          <p:cNvSpPr txBox="1"/>
          <p:nvPr/>
        </p:nvSpPr>
        <p:spPr>
          <a:xfrm>
            <a:off x="2559479" y="242048"/>
            <a:ext cx="9986210"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000" b="1" i="0"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3 lý </a:t>
            </a:r>
            <a:r>
              <a:rPr kumimoji="0" lang="vi-VN" altLang="en-US" sz="40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do khách hàng chọn</a:t>
            </a:r>
            <a:endParaRPr kumimoji="0" lang="en-US" altLang="en-US" sz="4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000" b="1" i="0"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Nụ </a:t>
            </a:r>
            <a:r>
              <a:rPr kumimoji="0" lang="vi-VN" altLang="en-US" sz="40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Cười Việt</a:t>
            </a:r>
            <a:endParaRPr kumimoji="0" lang="vi-VN" altLang="en-US" sz="4000" b="0" i="0" u="none" strike="noStrike" cap="none" normalizeH="0" baseline="0" dirty="0">
              <a:ln>
                <a:noFill/>
              </a:ln>
              <a:solidFill>
                <a:schemeClr val="tx1"/>
              </a:solidFill>
              <a:effectLst/>
              <a:ea typeface="Arial" panose="020B0604020202020204" pitchFamily="34" charset="0"/>
            </a:endParaRPr>
          </a:p>
        </p:txBody>
      </p:sp>
      <p:pic>
        <p:nvPicPr>
          <p:cNvPr id="14" name="Picture 13">
            <a:extLst>
              <a:ext uri="{FF2B5EF4-FFF2-40B4-BE49-F238E27FC236}">
                <a16:creationId xmlns:a16="http://schemas.microsoft.com/office/drawing/2014/main" id="{1345744D-EE38-3A27-13D3-693FAEA65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77" y="2022383"/>
            <a:ext cx="6730762" cy="3786054"/>
          </a:xfrm>
          <a:prstGeom prst="rect">
            <a:avLst/>
          </a:prstGeom>
        </p:spPr>
      </p:pic>
      <p:sp>
        <p:nvSpPr>
          <p:cNvPr id="15" name="Rectangle 14">
            <a:extLst>
              <a:ext uri="{FF2B5EF4-FFF2-40B4-BE49-F238E27FC236}">
                <a16:creationId xmlns:a16="http://schemas.microsoft.com/office/drawing/2014/main" id="{CFAD2135-D494-5ED7-D58D-E977710362E5}"/>
              </a:ext>
            </a:extLst>
          </p:cNvPr>
          <p:cNvSpPr/>
          <p:nvPr/>
        </p:nvSpPr>
        <p:spPr>
          <a:xfrm>
            <a:off x="2409377" y="3422447"/>
            <a:ext cx="2378562" cy="985925"/>
          </a:xfrm>
          <a:prstGeom prst="rect">
            <a:avLst/>
          </a:prstGeom>
          <a:solidFill>
            <a:srgbClr val="09B3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458DE57-F135-E8FF-C770-A6A867A3581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72823" y="3463011"/>
            <a:ext cx="2651670" cy="904796"/>
          </a:xfrm>
          <a:prstGeom prst="rect">
            <a:avLst/>
          </a:prstGeom>
        </p:spPr>
      </p:pic>
    </p:spTree>
    <p:extLst>
      <p:ext uri="{BB962C8B-B14F-4D97-AF65-F5344CB8AC3E}">
        <p14:creationId xmlns:p14="http://schemas.microsoft.com/office/powerpoint/2010/main" val="3967587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4" name="Group 17413">
            <a:extLst>
              <a:ext uri="{FF2B5EF4-FFF2-40B4-BE49-F238E27FC236}">
                <a16:creationId xmlns:a16="http://schemas.microsoft.com/office/drawing/2014/main" id="{D7A03286-F883-B7A7-6A25-FA4A94C45ADB}"/>
              </a:ext>
            </a:extLst>
          </p:cNvPr>
          <p:cNvGrpSpPr/>
          <p:nvPr/>
        </p:nvGrpSpPr>
        <p:grpSpPr>
          <a:xfrm>
            <a:off x="1" y="0"/>
            <a:ext cx="12192000" cy="6858238"/>
            <a:chOff x="0" y="1371600"/>
            <a:chExt cx="18287365" cy="10287000"/>
          </a:xfrm>
        </p:grpSpPr>
        <p:sp>
          <p:nvSpPr>
            <p:cNvPr id="4" name="Rectangle 20">
              <a:extLst>
                <a:ext uri="{FF2B5EF4-FFF2-40B4-BE49-F238E27FC236}">
                  <a16:creationId xmlns:a16="http://schemas.microsoft.com/office/drawing/2014/main" id="{34867080-410C-D61F-2780-93240EE93293}"/>
                </a:ext>
              </a:extLst>
            </p:cNvPr>
            <p:cNvSpPr>
              <a:spLocks noChangeArrowheads="1"/>
            </p:cNvSpPr>
            <p:nvPr/>
          </p:nvSpPr>
          <p:spPr bwMode="auto">
            <a:xfrm>
              <a:off x="0" y="1371600"/>
              <a:ext cx="10896600" cy="10287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19">
              <a:extLst>
                <a:ext uri="{FF2B5EF4-FFF2-40B4-BE49-F238E27FC236}">
                  <a16:creationId xmlns:a16="http://schemas.microsoft.com/office/drawing/2014/main" id="{E8EDB4D2-E28C-E29C-B7D1-A995B7A65216}"/>
                </a:ext>
              </a:extLst>
            </p:cNvPr>
            <p:cNvSpPr>
              <a:spLocks noChangeArrowheads="1"/>
            </p:cNvSpPr>
            <p:nvPr/>
          </p:nvSpPr>
          <p:spPr bwMode="auto">
            <a:xfrm>
              <a:off x="10895965" y="1371600"/>
              <a:ext cx="7391400" cy="10287000"/>
            </a:xfrm>
            <a:prstGeom prst="rect">
              <a:avLst/>
            </a:prstGeom>
            <a:solidFill>
              <a:srgbClr val="61A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418" name="TextBox 17417">
            <a:extLst>
              <a:ext uri="{FF2B5EF4-FFF2-40B4-BE49-F238E27FC236}">
                <a16:creationId xmlns:a16="http://schemas.microsoft.com/office/drawing/2014/main" id="{CC323F3D-B7D2-750F-E463-39A959FB44EC}"/>
              </a:ext>
            </a:extLst>
          </p:cNvPr>
          <p:cNvSpPr txBox="1"/>
          <p:nvPr/>
        </p:nvSpPr>
        <p:spPr>
          <a:xfrm>
            <a:off x="231902" y="2494128"/>
            <a:ext cx="6800849" cy="1869743"/>
          </a:xfrm>
          <a:prstGeom prst="rect">
            <a:avLst/>
          </a:prstGeom>
          <a:noFill/>
        </p:spPr>
        <p:txBody>
          <a:bodyPr wrap="square">
            <a:spAutoFit/>
          </a:bodyPr>
          <a:lstStyle/>
          <a:p>
            <a:pPr algn="ctr">
              <a:spcBef>
                <a:spcPts val="925"/>
              </a:spcBef>
              <a:spcAft>
                <a:spcPts val="0"/>
              </a:spcAft>
            </a:pPr>
            <a:r>
              <a:rPr lang="vi-VN" sz="5400" b="1" spc="-120" dirty="0">
                <a:solidFill>
                  <a:srgbClr val="FFFFFF"/>
                </a:solidFill>
                <a:effectLst/>
                <a:latin typeface="Arial" panose="020B0604020202020204" pitchFamily="34" charset="0"/>
                <a:ea typeface="Arial" panose="020B0604020202020204" pitchFamily="34" charset="0"/>
              </a:rPr>
              <a:t>GÓI</a:t>
            </a:r>
            <a:r>
              <a:rPr lang="vi-VN" sz="5400" b="1" spc="-365" dirty="0">
                <a:solidFill>
                  <a:srgbClr val="FFFFFF"/>
                </a:solidFill>
                <a:effectLst/>
                <a:latin typeface="Arial" panose="020B0604020202020204" pitchFamily="34" charset="0"/>
                <a:ea typeface="Arial" panose="020B0604020202020204" pitchFamily="34" charset="0"/>
              </a:rPr>
              <a:t> </a:t>
            </a:r>
            <a:r>
              <a:rPr lang="vi-VN" sz="5400" b="1" spc="-120" dirty="0">
                <a:solidFill>
                  <a:srgbClr val="FFFFFF"/>
                </a:solidFill>
                <a:effectLst/>
                <a:latin typeface="Arial" panose="020B0604020202020204" pitchFamily="34" charset="0"/>
                <a:ea typeface="Arial" panose="020B0604020202020204" pitchFamily="34" charset="0"/>
              </a:rPr>
              <a:t>SẢN</a:t>
            </a:r>
            <a:r>
              <a:rPr lang="en-US" sz="5400" b="1" spc="-120" dirty="0">
                <a:solidFill>
                  <a:srgbClr val="FFFFFF"/>
                </a:solidFill>
                <a:effectLst/>
                <a:latin typeface="Arial" panose="020B0604020202020204" pitchFamily="34" charset="0"/>
                <a:ea typeface="Arial" panose="020B0604020202020204" pitchFamily="34" charset="0"/>
              </a:rPr>
              <a:t> PHẨM</a:t>
            </a:r>
          </a:p>
          <a:p>
            <a:pPr algn="ctr">
              <a:spcBef>
                <a:spcPts val="925"/>
              </a:spcBef>
              <a:spcAft>
                <a:spcPts val="0"/>
              </a:spcAft>
            </a:pPr>
            <a:r>
              <a:rPr lang="en-US" sz="5400" b="1" spc="-120" dirty="0">
                <a:solidFill>
                  <a:srgbClr val="FFFFFF"/>
                </a:solidFill>
                <a:latin typeface="Arial" panose="020B0604020202020204" pitchFamily="34" charset="0"/>
                <a:ea typeface="Arial" panose="020B0604020202020204" pitchFamily="34" charset="0"/>
              </a:rPr>
              <a:t>DU LỊCH NHA KHOA</a:t>
            </a:r>
            <a:endParaRPr lang="en-US" sz="5400" b="1" dirty="0">
              <a:effectLst/>
              <a:latin typeface="Arial" panose="020B0604020202020204" pitchFamily="34" charset="0"/>
              <a:ea typeface="Arial" panose="020B0604020202020204" pitchFamily="34" charset="0"/>
            </a:endParaRPr>
          </a:p>
        </p:txBody>
      </p:sp>
      <p:pic>
        <p:nvPicPr>
          <p:cNvPr id="17421" name="Picture 3">
            <a:extLst>
              <a:ext uri="{FF2B5EF4-FFF2-40B4-BE49-F238E27FC236}">
                <a16:creationId xmlns:a16="http://schemas.microsoft.com/office/drawing/2014/main" id="{3B13AF99-7976-568A-215E-69E87B9A5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767" y="1870323"/>
            <a:ext cx="3155257" cy="311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483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
            <a:extLst>
              <a:ext uri="{FF2B5EF4-FFF2-40B4-BE49-F238E27FC236}">
                <a16:creationId xmlns:a16="http://schemas.microsoft.com/office/drawing/2014/main" id="{F0D59835-4777-D938-265F-AAE55D6D3873}"/>
              </a:ext>
            </a:extLst>
          </p:cNvPr>
          <p:cNvSpPr>
            <a:spLocks noChangeArrowheads="1"/>
          </p:cNvSpPr>
          <p:nvPr/>
        </p:nvSpPr>
        <p:spPr bwMode="auto">
          <a:xfrm>
            <a:off x="4927347" y="0"/>
            <a:ext cx="7264652" cy="6858238"/>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D366BE7C-2FC4-2E45-C135-5A2FBC171A02}"/>
              </a:ext>
            </a:extLst>
          </p:cNvPr>
          <p:cNvSpPr/>
          <p:nvPr/>
        </p:nvSpPr>
        <p:spPr>
          <a:xfrm>
            <a:off x="0" y="0"/>
            <a:ext cx="4938820" cy="6858000"/>
          </a:xfrm>
          <a:prstGeom prst="rect">
            <a:avLst/>
          </a:prstGeom>
          <a:solidFill>
            <a:srgbClr val="09B3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a:extLst>
              <a:ext uri="{FF2B5EF4-FFF2-40B4-BE49-F238E27FC236}">
                <a16:creationId xmlns:a16="http://schemas.microsoft.com/office/drawing/2014/main" id="{0D78277F-F528-ED3E-2B96-728664898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2634" y="270709"/>
            <a:ext cx="1048560" cy="10358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1DE6535-FB7B-D087-82D9-DA4726725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2066"/>
            <a:ext cx="4944080" cy="3296053"/>
          </a:xfrm>
          <a:prstGeom prst="rect">
            <a:avLst/>
          </a:prstGeom>
        </p:spPr>
      </p:pic>
      <p:sp>
        <p:nvSpPr>
          <p:cNvPr id="11" name="TextBox 10">
            <a:extLst>
              <a:ext uri="{FF2B5EF4-FFF2-40B4-BE49-F238E27FC236}">
                <a16:creationId xmlns:a16="http://schemas.microsoft.com/office/drawing/2014/main" id="{3E2F9B7C-CBD3-16CE-E603-1AE1F7DAEB74}"/>
              </a:ext>
            </a:extLst>
          </p:cNvPr>
          <p:cNvSpPr txBox="1"/>
          <p:nvPr/>
        </p:nvSpPr>
        <p:spPr>
          <a:xfrm>
            <a:off x="507260" y="1550201"/>
            <a:ext cx="3924300"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GÓI CHĂM SÓC CƠ BẢN</a:t>
            </a:r>
          </a:p>
        </p:txBody>
      </p:sp>
      <p:sp>
        <p:nvSpPr>
          <p:cNvPr id="12" name="TextBox 11">
            <a:extLst>
              <a:ext uri="{FF2B5EF4-FFF2-40B4-BE49-F238E27FC236}">
                <a16:creationId xmlns:a16="http://schemas.microsoft.com/office/drawing/2014/main" id="{9D6EB7CB-67AE-5992-8771-C6C29C59405C}"/>
              </a:ext>
            </a:extLst>
          </p:cNvPr>
          <p:cNvSpPr txBox="1"/>
          <p:nvPr/>
        </p:nvSpPr>
        <p:spPr>
          <a:xfrm>
            <a:off x="5250914" y="2113896"/>
            <a:ext cx="6096000" cy="2239844"/>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2400" dirty="0" err="1">
                <a:solidFill>
                  <a:schemeClr val="bg1"/>
                </a:solidFill>
                <a:latin typeface="Arial" panose="020B0604020202020204" pitchFamily="34" charset="0"/>
                <a:cs typeface="Arial" panose="020B0604020202020204" pitchFamily="34" charset="0"/>
              </a:rPr>
              <a:t>Miễn</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phí</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khám</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và</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tư</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vấn</a:t>
            </a:r>
            <a:r>
              <a:rPr lang="en-US" sz="2400" dirty="0">
                <a:solidFill>
                  <a:schemeClr val="bg1"/>
                </a:solidFill>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ü"/>
            </a:pPr>
            <a:r>
              <a:rPr lang="en-US" sz="2400" dirty="0" err="1">
                <a:solidFill>
                  <a:schemeClr val="bg1"/>
                </a:solidFill>
                <a:latin typeface="Arial" panose="020B0604020202020204" pitchFamily="34" charset="0"/>
                <a:cs typeface="Arial" panose="020B0604020202020204" pitchFamily="34" charset="0"/>
              </a:rPr>
              <a:t>Vệ</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sinh</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cạo</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vôi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răng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chỉ</a:t>
            </a:r>
            <a:r>
              <a:rPr lang="en-US" sz="2400" dirty="0">
                <a:solidFill>
                  <a:schemeClr val="bg1"/>
                </a:solidFill>
                <a:latin typeface="Arial" panose="020B0604020202020204" pitchFamily="34" charset="0"/>
                <a:cs typeface="Arial" panose="020B0604020202020204" pitchFamily="34" charset="0"/>
              </a:rPr>
              <a:t> 100.000 VNĐ;</a:t>
            </a:r>
          </a:p>
          <a:p>
            <a:pPr marL="285750" indent="-285750">
              <a:lnSpc>
                <a:spcPct val="150000"/>
              </a:lnSpc>
              <a:buFont typeface="Wingdings" panose="05000000000000000000" pitchFamily="2" charset="2"/>
              <a:buChar char="ü"/>
            </a:pPr>
            <a:r>
              <a:rPr lang="en-US" sz="2400" dirty="0" err="1">
                <a:solidFill>
                  <a:schemeClr val="bg1"/>
                </a:solidFill>
                <a:latin typeface="Arial" panose="020B0604020202020204" pitchFamily="34" charset="0"/>
                <a:cs typeface="Arial" panose="020B0604020202020204" pitchFamily="34" charset="0"/>
              </a:rPr>
              <a:t>Tẩy</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trắng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răng</a:t>
            </a:r>
            <a:r>
              <a:rPr lang="en-US" sz="2400" dirty="0">
                <a:solidFill>
                  <a:schemeClr val="bg1"/>
                </a:solidFill>
                <a:latin typeface="Arial" panose="020B0604020202020204" pitchFamily="34" charset="0"/>
                <a:cs typeface="Arial" panose="020B0604020202020204" pitchFamily="34" charset="0"/>
              </a:rPr>
              <a:t> Plasma </a:t>
            </a:r>
            <a:r>
              <a:rPr lang="en-US" sz="2400" dirty="0" err="1">
                <a:solidFill>
                  <a:schemeClr val="bg1"/>
                </a:solidFill>
                <a:latin typeface="Arial" panose="020B0604020202020204" pitchFamily="34" charset="0"/>
                <a:cs typeface="Arial" panose="020B0604020202020204" pitchFamily="34" charset="0"/>
              </a:rPr>
              <a:t>công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nghệ</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Mỹ</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tặng</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vé</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tham</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quan</a:t>
            </a:r>
            <a:r>
              <a:rPr lang="en-US" sz="2400" dirty="0">
                <a:solidFill>
                  <a:schemeClr val="bg1"/>
                </a:solidFill>
                <a:latin typeface="Arial" panose="020B0604020202020204" pitchFamily="34" charset="0"/>
                <a:cs typeface="Arial" panose="020B0604020202020204" pitchFamily="34" charset="0"/>
              </a:rPr>
              <a:t> 1 </a:t>
            </a:r>
            <a:r>
              <a:rPr lang="en-US" sz="2400" dirty="0" err="1">
                <a:solidFill>
                  <a:schemeClr val="bg1"/>
                </a:solidFill>
                <a:latin typeface="Arial" panose="020B0604020202020204" pitchFamily="34" charset="0"/>
                <a:cs typeface="Arial" panose="020B0604020202020204" pitchFamily="34" charset="0"/>
              </a:rPr>
              <a:t>địa</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điểm</a:t>
            </a:r>
            <a:r>
              <a:rPr lang="en-US" sz="2400" dirty="0">
                <a:solidFill>
                  <a:schemeClr val="bg1"/>
                </a:solidFill>
                <a:latin typeface="Arial" panose="020B0604020202020204" pitchFamily="34" charset="0"/>
                <a:cs typeface="Arial" panose="020B0604020202020204" pitchFamily="34" charset="0"/>
              </a:rPr>
              <a:t> du </a:t>
            </a:r>
            <a:r>
              <a:rPr lang="en-US" sz="2400" dirty="0" err="1">
                <a:solidFill>
                  <a:schemeClr val="bg1"/>
                </a:solidFill>
                <a:latin typeface="Arial" panose="020B0604020202020204" pitchFamily="34" charset="0"/>
                <a:cs typeface="Arial" panose="020B0604020202020204" pitchFamily="34" charset="0"/>
              </a:rPr>
              <a:t>lịch</a:t>
            </a:r>
            <a:r>
              <a:rPr lang="en-US" sz="2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12332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B6C81409-3A05-B8FB-96D2-9E61F275433B}"/>
              </a:ext>
            </a:extLst>
          </p:cNvPr>
          <p:cNvSpPr>
            <a:spLocks noChangeArrowheads="1"/>
          </p:cNvSpPr>
          <p:nvPr/>
        </p:nvSpPr>
        <p:spPr bwMode="auto">
          <a:xfrm>
            <a:off x="4927347" y="0"/>
            <a:ext cx="7264652" cy="6858238"/>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C52709B5-9B2C-58B3-E6F6-C1306AEB0A0E}"/>
              </a:ext>
            </a:extLst>
          </p:cNvPr>
          <p:cNvSpPr/>
          <p:nvPr/>
        </p:nvSpPr>
        <p:spPr>
          <a:xfrm>
            <a:off x="0" y="0"/>
            <a:ext cx="4938820" cy="6858000"/>
          </a:xfrm>
          <a:prstGeom prst="rect">
            <a:avLst/>
          </a:prstGeom>
          <a:solidFill>
            <a:srgbClr val="09B3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7B340EFF-0BF0-5F4E-A5DE-BEF03B687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2634" y="270709"/>
            <a:ext cx="1048560" cy="10358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3282882-AB2A-85E0-F110-4EE3B76761EB}"/>
              </a:ext>
            </a:extLst>
          </p:cNvPr>
          <p:cNvSpPr txBox="1"/>
          <p:nvPr/>
        </p:nvSpPr>
        <p:spPr>
          <a:xfrm>
            <a:off x="-582805" y="1306606"/>
            <a:ext cx="6096000" cy="1200329"/>
          </a:xfrm>
          <a:prstGeom prst="rect">
            <a:avLst/>
          </a:prstGeom>
          <a:noFill/>
        </p:spPr>
        <p:txBody>
          <a:bodyPr wrap="square">
            <a:spAutoFit/>
          </a:bodyPr>
          <a:lstStyle/>
          <a:p>
            <a:pPr algn="ctr"/>
            <a:r>
              <a:rPr lang="vi-VN" sz="2400" b="1" i="0" dirty="0">
                <a:solidFill>
                  <a:schemeClr val="bg1"/>
                </a:solidFill>
                <a:effectLst/>
              </a:rPr>
              <a:t>GÓI RĂNG SỨ THẨM MỸ </a:t>
            </a:r>
            <a:endParaRPr lang="en-US" sz="2400" b="1" i="0" dirty="0">
              <a:solidFill>
                <a:schemeClr val="bg1"/>
              </a:solidFill>
              <a:effectLst/>
            </a:endParaRPr>
          </a:p>
          <a:p>
            <a:pPr algn="ctr"/>
            <a:r>
              <a:rPr lang="en-US" sz="2400" b="1" dirty="0">
                <a:solidFill>
                  <a:schemeClr val="bg1"/>
                </a:solidFill>
              </a:rPr>
              <a:t>HOẶC</a:t>
            </a:r>
            <a:r>
              <a:rPr lang="vi-VN" sz="2400" b="1" i="0" dirty="0">
                <a:solidFill>
                  <a:schemeClr val="bg1"/>
                </a:solidFill>
                <a:effectLst/>
              </a:rPr>
              <a:t> TRỒNG RĂNG IMPLANT</a:t>
            </a:r>
            <a:endParaRPr lang="en-US" sz="2400" b="1" i="0" dirty="0">
              <a:solidFill>
                <a:schemeClr val="bg1"/>
              </a:solidFill>
              <a:effectLst/>
            </a:endParaRPr>
          </a:p>
          <a:p>
            <a:pPr algn="ctr"/>
            <a:r>
              <a:rPr lang="vi-VN" sz="2400" b="1" i="0" dirty="0">
                <a:solidFill>
                  <a:schemeClr val="bg1"/>
                </a:solidFill>
                <a:effectLst/>
              </a:rPr>
              <a:t>(TRÊN 15 TRIỆU)</a:t>
            </a:r>
            <a:endParaRPr lang="en-US" sz="2400" b="1" i="0" dirty="0">
              <a:solidFill>
                <a:schemeClr val="bg1"/>
              </a:solidFill>
              <a:effectLst/>
            </a:endParaRPr>
          </a:p>
        </p:txBody>
      </p:sp>
      <p:pic>
        <p:nvPicPr>
          <p:cNvPr id="12" name="Picture 11">
            <a:extLst>
              <a:ext uri="{FF2B5EF4-FFF2-40B4-BE49-F238E27FC236}">
                <a16:creationId xmlns:a16="http://schemas.microsoft.com/office/drawing/2014/main" id="{93320758-7E15-5578-B3B0-842758DD1C9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571874"/>
            <a:ext cx="4930391" cy="3286125"/>
          </a:xfrm>
          <a:prstGeom prst="rect">
            <a:avLst/>
          </a:prstGeom>
        </p:spPr>
      </p:pic>
      <p:sp>
        <p:nvSpPr>
          <p:cNvPr id="13" name="TextBox 12">
            <a:extLst>
              <a:ext uri="{FF2B5EF4-FFF2-40B4-BE49-F238E27FC236}">
                <a16:creationId xmlns:a16="http://schemas.microsoft.com/office/drawing/2014/main" id="{7A355A4F-50DA-E19E-6939-F8C96E7B6823}"/>
              </a:ext>
            </a:extLst>
          </p:cNvPr>
          <p:cNvSpPr txBox="1"/>
          <p:nvPr/>
        </p:nvSpPr>
        <p:spPr>
          <a:xfrm>
            <a:off x="5250914" y="1577314"/>
            <a:ext cx="6096000" cy="3347840"/>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vi-VN" sz="2400" dirty="0">
                <a:solidFill>
                  <a:schemeClr val="bg1"/>
                </a:solidFill>
                <a:latin typeface="Arial" panose="020B0604020202020204" pitchFamily="34" charset="0"/>
                <a:cs typeface="Arial" panose="020B0604020202020204" pitchFamily="34" charset="0"/>
              </a:rPr>
              <a:t>Tặng khách sạn 3* 3N2Đ khu phố Tây</a:t>
            </a:r>
            <a:r>
              <a:rPr lang="en-US" sz="2400" dirty="0">
                <a:solidFill>
                  <a:schemeClr val="bg1"/>
                </a:solidFill>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ü"/>
            </a:pPr>
            <a:r>
              <a:rPr lang="vi-VN" sz="2400" dirty="0">
                <a:solidFill>
                  <a:schemeClr val="bg1"/>
                </a:solidFill>
                <a:latin typeface="Arial" panose="020B0604020202020204" pitchFamily="34" charset="0"/>
                <a:cs typeface="Arial" panose="020B0604020202020204" pitchFamily="34" charset="0"/>
              </a:rPr>
              <a:t>T</a:t>
            </a:r>
            <a:r>
              <a:rPr lang="en-US" sz="2400" dirty="0">
                <a:solidFill>
                  <a:schemeClr val="bg1"/>
                </a:solidFill>
                <a:latin typeface="Arial" panose="020B0604020202020204" pitchFamily="34" charset="0"/>
                <a:cs typeface="Arial" panose="020B0604020202020204" pitchFamily="34" charset="0"/>
              </a:rPr>
              <a:t>ặ</a:t>
            </a:r>
            <a:r>
              <a:rPr lang="vi-VN" sz="2400" dirty="0">
                <a:solidFill>
                  <a:schemeClr val="bg1"/>
                </a:solidFill>
                <a:latin typeface="Arial" panose="020B0604020202020204" pitchFamily="34" charset="0"/>
                <a:cs typeface="Arial" panose="020B0604020202020204" pitchFamily="34" charset="0"/>
              </a:rPr>
              <a:t>ng tour tham quan 2 điểm du lịch</a:t>
            </a:r>
            <a:r>
              <a:rPr lang="en-US" sz="2400" dirty="0">
                <a:solidFill>
                  <a:schemeClr val="bg1"/>
                </a:solidFill>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ü"/>
            </a:pPr>
            <a:r>
              <a:rPr lang="vi-VN" sz="2400" dirty="0">
                <a:solidFill>
                  <a:schemeClr val="bg1"/>
                </a:solidFill>
                <a:latin typeface="Arial" panose="020B0604020202020204" pitchFamily="34" charset="0"/>
                <a:cs typeface="Arial" panose="020B0604020202020204" pitchFamily="34" charset="0"/>
              </a:rPr>
              <a:t>Tặng áo dài "ngũ thân" hoặc voucher spa thư giãn, chăm sóc</a:t>
            </a:r>
            <a:r>
              <a:rPr lang="en-US" sz="2400" dirty="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sắc đẹp</a:t>
            </a:r>
            <a:r>
              <a:rPr lang="en-US" sz="2400" dirty="0">
                <a:solidFill>
                  <a:schemeClr val="bg1"/>
                </a:solidFill>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ü"/>
            </a:pPr>
            <a:r>
              <a:rPr lang="vi-VN" sz="2400" dirty="0">
                <a:solidFill>
                  <a:schemeClr val="bg1"/>
                </a:solidFill>
                <a:latin typeface="Arial" panose="020B0604020202020204" pitchFamily="34" charset="0"/>
                <a:cs typeface="Arial" panose="020B0604020202020204" pitchFamily="34" charset="0"/>
              </a:rPr>
              <a:t>Miễn phí chụp phim CT Cone Beam, lập phác đồ điều trị.</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73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B6C81409-3A05-B8FB-96D2-9E61F275433B}"/>
              </a:ext>
            </a:extLst>
          </p:cNvPr>
          <p:cNvSpPr>
            <a:spLocks noChangeArrowheads="1"/>
          </p:cNvSpPr>
          <p:nvPr/>
        </p:nvSpPr>
        <p:spPr bwMode="auto">
          <a:xfrm>
            <a:off x="4927347" y="0"/>
            <a:ext cx="7264652" cy="6858238"/>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C52709B5-9B2C-58B3-E6F6-C1306AEB0A0E}"/>
              </a:ext>
            </a:extLst>
          </p:cNvPr>
          <p:cNvSpPr/>
          <p:nvPr/>
        </p:nvSpPr>
        <p:spPr>
          <a:xfrm>
            <a:off x="0" y="0"/>
            <a:ext cx="4938820" cy="6858000"/>
          </a:xfrm>
          <a:prstGeom prst="rect">
            <a:avLst/>
          </a:prstGeom>
          <a:solidFill>
            <a:srgbClr val="09B3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7B340EFF-0BF0-5F4E-A5DE-BEF03B687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2634" y="270709"/>
            <a:ext cx="1048560" cy="10358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3282882-AB2A-85E0-F110-4EE3B76761EB}"/>
              </a:ext>
            </a:extLst>
          </p:cNvPr>
          <p:cNvSpPr txBox="1"/>
          <p:nvPr/>
        </p:nvSpPr>
        <p:spPr>
          <a:xfrm>
            <a:off x="-582805" y="1306606"/>
            <a:ext cx="6096000" cy="1200329"/>
          </a:xfrm>
          <a:prstGeom prst="rect">
            <a:avLst/>
          </a:prstGeom>
          <a:noFill/>
        </p:spPr>
        <p:txBody>
          <a:bodyPr wrap="square">
            <a:spAutoFit/>
          </a:bodyPr>
          <a:lstStyle/>
          <a:p>
            <a:pPr algn="ctr"/>
            <a:r>
              <a:rPr lang="en-US" sz="2400" b="1" i="0" dirty="0">
                <a:solidFill>
                  <a:schemeClr val="bg1"/>
                </a:solidFill>
                <a:effectLst/>
                <a:latin typeface="Arial" panose="020B0604020202020204" pitchFamily="34" charset="0"/>
                <a:cs typeface="Arial" panose="020B0604020202020204" pitchFamily="34" charset="0"/>
              </a:rPr>
              <a:t>GÓI RĂNG SỨ THẨM MỸ</a:t>
            </a:r>
          </a:p>
          <a:p>
            <a:pPr algn="ctr"/>
            <a:r>
              <a:rPr lang="en-US" sz="2400" b="1" i="0" dirty="0">
                <a:solidFill>
                  <a:schemeClr val="bg1"/>
                </a:solidFill>
                <a:effectLst/>
                <a:latin typeface="Arial" panose="020B0604020202020204" pitchFamily="34" charset="0"/>
                <a:cs typeface="Arial" panose="020B0604020202020204" pitchFamily="34" charset="0"/>
              </a:rPr>
              <a:t>HOẶC NIỀNG RĂNG INVISALIGN</a:t>
            </a:r>
          </a:p>
          <a:p>
            <a:pPr algn="ctr"/>
            <a:r>
              <a:rPr lang="en-US" sz="2400" b="1" i="0" dirty="0">
                <a:solidFill>
                  <a:schemeClr val="bg1"/>
                </a:solidFill>
                <a:effectLst/>
                <a:latin typeface="Arial" panose="020B0604020202020204" pitchFamily="34" charset="0"/>
                <a:cs typeface="Arial" panose="020B0604020202020204" pitchFamily="34" charset="0"/>
              </a:rPr>
              <a:t>(TRÊN 50 TRIỆU)</a:t>
            </a:r>
          </a:p>
        </p:txBody>
      </p:sp>
      <p:sp>
        <p:nvSpPr>
          <p:cNvPr id="13" name="TextBox 12">
            <a:extLst>
              <a:ext uri="{FF2B5EF4-FFF2-40B4-BE49-F238E27FC236}">
                <a16:creationId xmlns:a16="http://schemas.microsoft.com/office/drawing/2014/main" id="{7A355A4F-50DA-E19E-6939-F8C96E7B6823}"/>
              </a:ext>
            </a:extLst>
          </p:cNvPr>
          <p:cNvSpPr txBox="1"/>
          <p:nvPr/>
        </p:nvSpPr>
        <p:spPr>
          <a:xfrm>
            <a:off x="5250914" y="1577315"/>
            <a:ext cx="6941085" cy="4190314"/>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2000" dirty="0" err="1">
                <a:solidFill>
                  <a:schemeClr val="bg1"/>
                </a:solidFill>
                <a:latin typeface="Arial" panose="020B0604020202020204" pitchFamily="34" charset="0"/>
                <a:cs typeface="Arial" panose="020B0604020202020204" pitchFamily="34" charset="0"/>
              </a:rPr>
              <a:t>Miễn</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phí</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vé</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tàu</a:t>
            </a:r>
            <a:r>
              <a:rPr lang="en-US" sz="2000" dirty="0">
                <a:solidFill>
                  <a:schemeClr val="bg1"/>
                </a:solidFill>
                <a:latin typeface="Arial" panose="020B0604020202020204" pitchFamily="34" charset="0"/>
                <a:cs typeface="Arial" panose="020B0604020202020204" pitchFamily="34" charset="0"/>
              </a:rPr>
              <a:t>/</a:t>
            </a:r>
            <a:r>
              <a:rPr lang="en-US" sz="2000" dirty="0" err="1">
                <a:solidFill>
                  <a:schemeClr val="bg1"/>
                </a:solidFill>
                <a:latin typeface="Arial" panose="020B0604020202020204" pitchFamily="34" charset="0"/>
                <a:cs typeface="Arial" panose="020B0604020202020204" pitchFamily="34" charset="0"/>
              </a:rPr>
              <a:t>xe</a:t>
            </a:r>
            <a:r>
              <a:rPr lang="en-US" sz="2000" dirty="0">
                <a:solidFill>
                  <a:schemeClr val="bg1"/>
                </a:solidFill>
                <a:latin typeface="Arial" panose="020B0604020202020204" pitchFamily="34" charset="0"/>
                <a:cs typeface="Arial" panose="020B0604020202020204" pitchFamily="34" charset="0"/>
              </a:rPr>
              <a:t>/</a:t>
            </a:r>
            <a:r>
              <a:rPr lang="en-US" sz="2000" dirty="0" err="1">
                <a:solidFill>
                  <a:schemeClr val="bg1"/>
                </a:solidFill>
                <a:latin typeface="Arial" panose="020B0604020202020204" pitchFamily="34" charset="0"/>
                <a:cs typeface="Arial" panose="020B0604020202020204" pitchFamily="34" charset="0"/>
              </a:rPr>
              <a:t>máy</a:t>
            </a:r>
            <a:r>
              <a:rPr lang="en-US" sz="2000" dirty="0">
                <a:solidFill>
                  <a:schemeClr val="bg1"/>
                </a:solidFill>
                <a:latin typeface="Arial" panose="020B0604020202020204" pitchFamily="34" charset="0"/>
                <a:cs typeface="Arial" panose="020B0604020202020204" pitchFamily="34" charset="0"/>
              </a:rPr>
              <a:t> bay </a:t>
            </a:r>
            <a:r>
              <a:rPr lang="en-US" sz="2000" dirty="0" err="1">
                <a:solidFill>
                  <a:schemeClr val="bg1"/>
                </a:solidFill>
                <a:latin typeface="Arial" panose="020B0604020202020204" pitchFamily="34" charset="0"/>
                <a:cs typeface="Arial" panose="020B0604020202020204" pitchFamily="34" charset="0"/>
              </a:rPr>
              <a:t>Vietravel</a:t>
            </a:r>
            <a:r>
              <a:rPr lang="en-US" sz="2000" dirty="0">
                <a:solidFill>
                  <a:schemeClr val="bg1"/>
                </a:solidFill>
                <a:latin typeface="Arial" panose="020B0604020202020204" pitchFamily="34" charset="0"/>
                <a:cs typeface="Arial" panose="020B0604020202020204" pitchFamily="34" charset="0"/>
              </a:rPr>
              <a:t> Airlines 2 </a:t>
            </a:r>
            <a:r>
              <a:rPr lang="en-US" sz="2000" dirty="0" err="1">
                <a:solidFill>
                  <a:schemeClr val="bg1"/>
                </a:solidFill>
                <a:latin typeface="Arial" panose="020B0604020202020204" pitchFamily="34" charset="0"/>
                <a:cs typeface="Arial" panose="020B0604020202020204" pitchFamily="34" charset="0"/>
              </a:rPr>
              <a:t>chiều</a:t>
            </a:r>
            <a:r>
              <a:rPr lang="en-US" sz="2000" dirty="0">
                <a:solidFill>
                  <a:schemeClr val="bg1"/>
                </a:solidFill>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ü"/>
            </a:pPr>
            <a:r>
              <a:rPr lang="en-US" sz="2000" dirty="0" err="1">
                <a:solidFill>
                  <a:schemeClr val="bg1"/>
                </a:solidFill>
                <a:latin typeface="Arial" panose="020B0604020202020204" pitchFamily="34" charset="0"/>
                <a:cs typeface="Arial" panose="020B0604020202020204" pitchFamily="34" charset="0"/>
              </a:rPr>
              <a:t>Tặng</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khách</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sạn</a:t>
            </a:r>
            <a:r>
              <a:rPr lang="en-US" sz="2000" dirty="0">
                <a:solidFill>
                  <a:schemeClr val="bg1"/>
                </a:solidFill>
                <a:latin typeface="Arial" panose="020B0604020202020204" pitchFamily="34" charset="0"/>
                <a:cs typeface="Arial" panose="020B0604020202020204" pitchFamily="34" charset="0"/>
              </a:rPr>
              <a:t> 5* 4N3Đ </a:t>
            </a:r>
            <a:r>
              <a:rPr lang="en-US" sz="2000" dirty="0" err="1">
                <a:solidFill>
                  <a:schemeClr val="bg1"/>
                </a:solidFill>
                <a:latin typeface="Arial" panose="020B0604020202020204" pitchFamily="34" charset="0"/>
                <a:cs typeface="Arial" panose="020B0604020202020204" pitchFamily="34" charset="0"/>
              </a:rPr>
              <a:t>khu</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phố</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Tây</a:t>
            </a:r>
            <a:endParaRPr lang="en-US" sz="20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vi-VN" sz="2000" dirty="0">
                <a:solidFill>
                  <a:schemeClr val="bg1"/>
                </a:solidFill>
                <a:latin typeface="Arial" panose="020B0604020202020204" pitchFamily="34" charset="0"/>
                <a:cs typeface="Arial" panose="020B0604020202020204" pitchFamily="34" charset="0"/>
              </a:rPr>
              <a:t>Tour tham quan 4 địa điểm du lịch.</a:t>
            </a:r>
            <a:endParaRPr lang="en-US" sz="20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vi-VN" sz="2000" dirty="0">
                <a:solidFill>
                  <a:schemeClr val="bg1"/>
                </a:solidFill>
                <a:latin typeface="Arial" panose="020B0604020202020204" pitchFamily="34" charset="0"/>
                <a:cs typeface="Arial" panose="020B0604020202020204" pitchFamily="34" charset="0"/>
              </a:rPr>
              <a:t>Tặng áo dài "ngũ thân" và voucher spa thư giãn, chăm sóc sắc đẹp.</a:t>
            </a:r>
            <a:endParaRPr lang="en-US" sz="20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vi-VN" sz="2000" dirty="0">
                <a:solidFill>
                  <a:schemeClr val="bg1"/>
                </a:solidFill>
                <a:latin typeface="Arial" panose="020B0604020202020204" pitchFamily="34" charset="0"/>
                <a:cs typeface="Arial" panose="020B0604020202020204" pitchFamily="34" charset="0"/>
              </a:rPr>
              <a:t>Miễn phí chụp phim CT Cone Beam, lập phác đồ điều trị.</a:t>
            </a:r>
            <a:endParaRPr lang="en-US" sz="2000" dirty="0">
              <a:solidFill>
                <a:schemeClr val="bg1"/>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ü"/>
            </a:pPr>
            <a:r>
              <a:rPr lang="vi-VN" sz="2000" dirty="0">
                <a:solidFill>
                  <a:schemeClr val="bg1"/>
                </a:solidFill>
                <a:latin typeface="Arial" panose="020B0604020202020204" pitchFamily="34" charset="0"/>
                <a:cs typeface="Arial" panose="020B0604020202020204" pitchFamily="34" charset="0"/>
              </a:rPr>
              <a:t>Miễn phí “Thiết kế nụ cười”, khách hàng thấy trước kết quả và có thểtrao đổi, chọn lựa form răng, màu sắc, độ ngắn dài... với bác sĩ !!!</a:t>
            </a:r>
            <a:r>
              <a:rPr lang="en-US" sz="2000" dirty="0">
                <a:solidFill>
                  <a:schemeClr val="bg1"/>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8B2BA26-759E-94FE-BCD9-E1B792F9EE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566276"/>
            <a:ext cx="4938820" cy="3291724"/>
          </a:xfrm>
          <a:prstGeom prst="rect">
            <a:avLst/>
          </a:prstGeom>
        </p:spPr>
      </p:pic>
    </p:spTree>
    <p:extLst>
      <p:ext uri="{BB962C8B-B14F-4D97-AF65-F5344CB8AC3E}">
        <p14:creationId xmlns:p14="http://schemas.microsoft.com/office/powerpoint/2010/main" val="3017536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785D57BC-D3D0-EFA1-053E-7377F79C13D0}"/>
              </a:ext>
            </a:extLst>
          </p:cNvPr>
          <p:cNvSpPr txBox="1">
            <a:spLocks noChangeArrowheads="1"/>
          </p:cNvSpPr>
          <p:nvPr/>
        </p:nvSpPr>
        <p:spPr bwMode="auto">
          <a:xfrm>
            <a:off x="968375" y="654217"/>
            <a:ext cx="42386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500" b="0" i="0" u="none" strike="noStrike" cap="none" normalizeH="0" baseline="0">
                <a:ln>
                  <a:noFill/>
                </a:ln>
                <a:solidFill>
                  <a:srgbClr val="FFFFFF"/>
                </a:solidFill>
                <a:effectLst/>
                <a:latin typeface="Trebuchet MS" panose="020B0603020202020204" pitchFamily="34" charset="0"/>
                <a:ea typeface="Microsoft Sans Serif" panose="020B0604020202020204" pitchFamily="34" charset="0"/>
              </a:rPr>
              <a:t>R</a:t>
            </a:r>
            <a:r>
              <a:rPr kumimoji="0" lang="vi-VN" altLang="en-US" sz="2200" b="0" i="0" u="none" strike="noStrike" cap="none" normalizeH="0" baseline="0">
                <a:ln>
                  <a:noFill/>
                </a:ln>
                <a:solidFill>
                  <a:srgbClr val="FFFFFF"/>
                </a:solidFill>
                <a:effectLst/>
                <a:ea typeface="Microsoft Sans Serif" panose="020B0604020202020204" pitchFamily="34" charset="0"/>
              </a:rPr>
              <a:t>|</a:t>
            </a:r>
            <a:r>
              <a:rPr kumimoji="0" lang="vi-VN" altLang="en-US" sz="1500" b="0" i="0" u="none" strike="noStrike" cap="none" normalizeH="0" baseline="0">
                <a:ln>
                  <a:noFill/>
                </a:ln>
                <a:solidFill>
                  <a:srgbClr val="FFFFFF"/>
                </a:solidFill>
                <a:effectLst/>
                <a:latin typeface="Trebuchet MS" panose="020B0603020202020204" pitchFamily="34" charset="0"/>
                <a:ea typeface="Microsoft Sans Serif" panose="020B0604020202020204" pitchFamily="34" charset="0"/>
              </a:rPr>
              <a:t>R</a:t>
            </a: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5" name="Rectangle 14">
            <a:extLst>
              <a:ext uri="{FF2B5EF4-FFF2-40B4-BE49-F238E27FC236}">
                <a16:creationId xmlns:a16="http://schemas.microsoft.com/office/drawing/2014/main" id="{CF652580-C3C7-AA42-CE23-A36E150F729A}"/>
              </a:ext>
            </a:extLst>
          </p:cNvPr>
          <p:cNvSpPr>
            <a:spLocks noChangeArrowheads="1"/>
          </p:cNvSpPr>
          <p:nvPr/>
        </p:nvSpPr>
        <p:spPr bwMode="auto">
          <a:xfrm>
            <a:off x="-27940" y="0"/>
            <a:ext cx="7262929" cy="6856611"/>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 name="Group 6">
            <a:extLst>
              <a:ext uri="{FF2B5EF4-FFF2-40B4-BE49-F238E27FC236}">
                <a16:creationId xmlns:a16="http://schemas.microsoft.com/office/drawing/2014/main" id="{D942B478-FAAE-700E-E679-4024835DD2D4}"/>
              </a:ext>
            </a:extLst>
          </p:cNvPr>
          <p:cNvGrpSpPr>
            <a:grpSpLocks/>
          </p:cNvGrpSpPr>
          <p:nvPr/>
        </p:nvGrpSpPr>
        <p:grpSpPr bwMode="auto">
          <a:xfrm>
            <a:off x="7178917" y="1"/>
            <a:ext cx="5013086" cy="6856610"/>
            <a:chOff x="17160" y="0"/>
            <a:chExt cx="11640" cy="16200"/>
          </a:xfrm>
        </p:grpSpPr>
        <p:sp>
          <p:nvSpPr>
            <p:cNvPr id="7" name="Rectangle 13">
              <a:extLst>
                <a:ext uri="{FF2B5EF4-FFF2-40B4-BE49-F238E27FC236}">
                  <a16:creationId xmlns:a16="http://schemas.microsoft.com/office/drawing/2014/main" id="{F869A770-2063-6D02-B7D2-E283E34537FD}"/>
                </a:ext>
              </a:extLst>
            </p:cNvPr>
            <p:cNvSpPr>
              <a:spLocks noChangeArrowheads="1"/>
            </p:cNvSpPr>
            <p:nvPr/>
          </p:nvSpPr>
          <p:spPr bwMode="auto">
            <a:xfrm>
              <a:off x="17160" y="0"/>
              <a:ext cx="11640" cy="16200"/>
            </a:xfrm>
            <a:prstGeom prst="rect">
              <a:avLst/>
            </a:prstGeom>
            <a:solidFill>
              <a:srgbClr val="61A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a:extLst>
                <a:ext uri="{FF2B5EF4-FFF2-40B4-BE49-F238E27FC236}">
                  <a16:creationId xmlns:a16="http://schemas.microsoft.com/office/drawing/2014/main" id="{6AFA4F30-57F1-C980-6DA2-6EB5AC00F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 y="2659"/>
              <a:ext cx="7275" cy="8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1">
              <a:extLst>
                <a:ext uri="{FF2B5EF4-FFF2-40B4-BE49-F238E27FC236}">
                  <a16:creationId xmlns:a16="http://schemas.microsoft.com/office/drawing/2014/main" id="{0DBFA3F2-CB2C-92E6-6726-EEAA393E53C6}"/>
                </a:ext>
              </a:extLst>
            </p:cNvPr>
            <p:cNvSpPr txBox="1">
              <a:spLocks noChangeArrowheads="1"/>
            </p:cNvSpPr>
            <p:nvPr/>
          </p:nvSpPr>
          <p:spPr bwMode="auto">
            <a:xfrm>
              <a:off x="19254" y="11616"/>
              <a:ext cx="9001" cy="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oGói sản phẩm Du l</a:t>
              </a:r>
              <a:r>
                <a:rPr lang="en-US" altLang="en-US" sz="2200" dirty="0">
                  <a:solidFill>
                    <a:srgbClr val="FFFFFF"/>
                  </a:solidFill>
                  <a:latin typeface="Arial" panose="020B0604020202020204" pitchFamily="34" charset="0"/>
                  <a:ea typeface="Microsoft Sans Serif" panose="020B0604020202020204" pitchFamily="34" charset="0"/>
                </a:rPr>
                <a:t>ị</a:t>
              </a:r>
              <a:r>
                <a:rPr kumimoji="0" lang="vi-VN" altLang="en-US" sz="22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ch</a:t>
              </a:r>
              <a:endParaRPr kumimoji="0" lang="vi-VN" altLang="en-US" sz="2200" b="0" i="0" u="none" strike="noStrike" cap="none" normalizeH="0" baseline="0" dirty="0">
                <a:ln>
                  <a:noFill/>
                </a:ln>
                <a:solidFill>
                  <a:schemeClr val="tx1"/>
                </a:solidFill>
                <a:effectLst/>
                <a:latin typeface="Arial" panose="020B0604020202020204" pitchFamily="34" charset="0"/>
              </a:endParaRPr>
            </a:p>
          </p:txBody>
        </p:sp>
        <p:sp>
          <p:nvSpPr>
            <p:cNvPr id="12" name="Text Box 7">
              <a:extLst>
                <a:ext uri="{FF2B5EF4-FFF2-40B4-BE49-F238E27FC236}">
                  <a16:creationId xmlns:a16="http://schemas.microsoft.com/office/drawing/2014/main" id="{9A6BE4FB-3594-AE64-D318-800704BF1E16}"/>
                </a:ext>
              </a:extLst>
            </p:cNvPr>
            <p:cNvSpPr txBox="1">
              <a:spLocks noChangeArrowheads="1"/>
            </p:cNvSpPr>
            <p:nvPr/>
          </p:nvSpPr>
          <p:spPr bwMode="auto">
            <a:xfrm>
              <a:off x="19254" y="12471"/>
              <a:ext cx="7362" cy="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oNội dung hợp tác</a:t>
              </a:r>
              <a:endParaRPr kumimoji="0" lang="vi-VN" altLang="en-US" sz="2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oQuyền lợi đối tác</a:t>
              </a:r>
              <a:endParaRPr kumimoji="0" lang="vi-VN" altLang="en-US" sz="2200" b="0" i="0" u="none" strike="noStrike" cap="none" normalizeH="0" baseline="0" dirty="0">
                <a:ln>
                  <a:noFill/>
                </a:ln>
                <a:solidFill>
                  <a:schemeClr val="tx1"/>
                </a:solidFill>
                <a:effectLst/>
                <a:latin typeface="Arial" panose="020B0604020202020204" pitchFamily="34" charset="0"/>
              </a:endParaRPr>
            </a:p>
          </p:txBody>
        </p:sp>
      </p:grpSp>
      <p:grpSp>
        <p:nvGrpSpPr>
          <p:cNvPr id="13" name="Group 2">
            <a:extLst>
              <a:ext uri="{FF2B5EF4-FFF2-40B4-BE49-F238E27FC236}">
                <a16:creationId xmlns:a16="http://schemas.microsoft.com/office/drawing/2014/main" id="{C778BFF8-E0D5-6846-88BD-152F1E9C309C}"/>
              </a:ext>
            </a:extLst>
          </p:cNvPr>
          <p:cNvGrpSpPr>
            <a:grpSpLocks/>
          </p:cNvGrpSpPr>
          <p:nvPr/>
        </p:nvGrpSpPr>
        <p:grpSpPr bwMode="auto">
          <a:xfrm>
            <a:off x="428070" y="4927872"/>
            <a:ext cx="1203034" cy="1189206"/>
            <a:chOff x="1052" y="3168"/>
            <a:chExt cx="1305" cy="1290"/>
          </a:xfrm>
        </p:grpSpPr>
        <p:sp>
          <p:nvSpPr>
            <p:cNvPr id="14" name="AutoShape 4">
              <a:extLst>
                <a:ext uri="{FF2B5EF4-FFF2-40B4-BE49-F238E27FC236}">
                  <a16:creationId xmlns:a16="http://schemas.microsoft.com/office/drawing/2014/main" id="{496DBF9E-436B-7773-86F0-A26DC1E0387A}"/>
                </a:ext>
              </a:extLst>
            </p:cNvPr>
            <p:cNvSpPr>
              <a:spLocks/>
            </p:cNvSpPr>
            <p:nvPr/>
          </p:nvSpPr>
          <p:spPr bwMode="auto">
            <a:xfrm>
              <a:off x="1051" y="3168"/>
              <a:ext cx="1136" cy="1136"/>
            </a:xfrm>
            <a:custGeom>
              <a:avLst/>
              <a:gdLst>
                <a:gd name="T0" fmla="+- 0 1545 1052"/>
                <a:gd name="T1" fmla="*/ T0 w 1136"/>
                <a:gd name="T2" fmla="+- 0 4299 3168"/>
                <a:gd name="T3" fmla="*/ 4299 h 1136"/>
                <a:gd name="T4" fmla="+- 0 1402 1052"/>
                <a:gd name="T5" fmla="*/ T4 w 1136"/>
                <a:gd name="T6" fmla="+- 0 4261 3168"/>
                <a:gd name="T7" fmla="*/ 4261 h 1136"/>
                <a:gd name="T8" fmla="+- 0 1274 1052"/>
                <a:gd name="T9" fmla="*/ T8 w 1136"/>
                <a:gd name="T10" fmla="+- 0 4187 3168"/>
                <a:gd name="T11" fmla="*/ 4187 h 1136"/>
                <a:gd name="T12" fmla="+- 0 1168 1052"/>
                <a:gd name="T13" fmla="*/ T12 w 1136"/>
                <a:gd name="T14" fmla="+- 0 4081 3168"/>
                <a:gd name="T15" fmla="*/ 4081 h 1136"/>
                <a:gd name="T16" fmla="+- 0 1095 1052"/>
                <a:gd name="T17" fmla="*/ T16 w 1136"/>
                <a:gd name="T18" fmla="+- 0 3954 3168"/>
                <a:gd name="T19" fmla="*/ 3954 h 1136"/>
                <a:gd name="T20" fmla="+- 0 1056 1052"/>
                <a:gd name="T21" fmla="*/ T20 w 1136"/>
                <a:gd name="T22" fmla="+- 0 3811 3168"/>
                <a:gd name="T23" fmla="*/ 3811 h 1136"/>
                <a:gd name="T24" fmla="+- 0 1056 1052"/>
                <a:gd name="T25" fmla="*/ T24 w 1136"/>
                <a:gd name="T26" fmla="+- 0 3661 3168"/>
                <a:gd name="T27" fmla="*/ 3661 h 1136"/>
                <a:gd name="T28" fmla="+- 0 1095 1052"/>
                <a:gd name="T29" fmla="*/ T28 w 1136"/>
                <a:gd name="T30" fmla="+- 0 3519 3168"/>
                <a:gd name="T31" fmla="*/ 3519 h 1136"/>
                <a:gd name="T32" fmla="+- 0 1168 1052"/>
                <a:gd name="T33" fmla="*/ T32 w 1136"/>
                <a:gd name="T34" fmla="+- 0 3391 3168"/>
                <a:gd name="T35" fmla="*/ 3391 h 1136"/>
                <a:gd name="T36" fmla="+- 0 1274 1052"/>
                <a:gd name="T37" fmla="*/ T36 w 1136"/>
                <a:gd name="T38" fmla="+- 0 3285 3168"/>
                <a:gd name="T39" fmla="*/ 3285 h 1136"/>
                <a:gd name="T40" fmla="+- 0 1402 1052"/>
                <a:gd name="T41" fmla="*/ T40 w 1136"/>
                <a:gd name="T42" fmla="+- 0 3211 3168"/>
                <a:gd name="T43" fmla="*/ 3211 h 1136"/>
                <a:gd name="T44" fmla="+- 0 1545 1052"/>
                <a:gd name="T45" fmla="*/ T44 w 1136"/>
                <a:gd name="T46" fmla="+- 0 3173 3168"/>
                <a:gd name="T47" fmla="*/ 3173 h 1136"/>
                <a:gd name="T48" fmla="+- 0 1695 1052"/>
                <a:gd name="T49" fmla="*/ T48 w 1136"/>
                <a:gd name="T50" fmla="+- 0 3173 3168"/>
                <a:gd name="T51" fmla="*/ 3173 h 1136"/>
                <a:gd name="T52" fmla="+- 0 1811 1052"/>
                <a:gd name="T53" fmla="*/ T52 w 1136"/>
                <a:gd name="T54" fmla="+- 0 3202 3168"/>
                <a:gd name="T55" fmla="*/ 3202 h 1136"/>
                <a:gd name="T56" fmla="+- 0 1535 1052"/>
                <a:gd name="T57" fmla="*/ T56 w 1136"/>
                <a:gd name="T58" fmla="+- 0 3209 3168"/>
                <a:gd name="T59" fmla="*/ 3209 h 1136"/>
                <a:gd name="T60" fmla="+- 0 1377 1052"/>
                <a:gd name="T61" fmla="*/ T60 w 1136"/>
                <a:gd name="T62" fmla="+- 0 3260 3168"/>
                <a:gd name="T63" fmla="*/ 3260 h 1136"/>
                <a:gd name="T64" fmla="+- 0 1242 1052"/>
                <a:gd name="T65" fmla="*/ T64 w 1136"/>
                <a:gd name="T66" fmla="+- 0 3359 3168"/>
                <a:gd name="T67" fmla="*/ 3359 h 1136"/>
                <a:gd name="T68" fmla="+- 0 1143 1052"/>
                <a:gd name="T69" fmla="*/ T68 w 1136"/>
                <a:gd name="T70" fmla="+- 0 3494 3168"/>
                <a:gd name="T71" fmla="*/ 3494 h 1136"/>
                <a:gd name="T72" fmla="+- 0 1092 1052"/>
                <a:gd name="T73" fmla="*/ T72 w 1136"/>
                <a:gd name="T74" fmla="+- 0 3652 3168"/>
                <a:gd name="T75" fmla="*/ 3652 h 1136"/>
                <a:gd name="T76" fmla="+- 0 1092 1052"/>
                <a:gd name="T77" fmla="*/ T76 w 1136"/>
                <a:gd name="T78" fmla="+- 0 3820 3168"/>
                <a:gd name="T79" fmla="*/ 3820 h 1136"/>
                <a:gd name="T80" fmla="+- 0 1143 1052"/>
                <a:gd name="T81" fmla="*/ T80 w 1136"/>
                <a:gd name="T82" fmla="+- 0 3978 3168"/>
                <a:gd name="T83" fmla="*/ 3978 h 1136"/>
                <a:gd name="T84" fmla="+- 0 1242 1052"/>
                <a:gd name="T85" fmla="*/ T84 w 1136"/>
                <a:gd name="T86" fmla="+- 0 4114 3168"/>
                <a:gd name="T87" fmla="*/ 4114 h 1136"/>
                <a:gd name="T88" fmla="+- 0 1377 1052"/>
                <a:gd name="T89" fmla="*/ T88 w 1136"/>
                <a:gd name="T90" fmla="+- 0 4212 3168"/>
                <a:gd name="T91" fmla="*/ 4212 h 1136"/>
                <a:gd name="T92" fmla="+- 0 1535 1052"/>
                <a:gd name="T93" fmla="*/ T92 w 1136"/>
                <a:gd name="T94" fmla="+- 0 4263 3168"/>
                <a:gd name="T95" fmla="*/ 4263 h 1136"/>
                <a:gd name="T96" fmla="+- 0 1811 1052"/>
                <a:gd name="T97" fmla="*/ T96 w 1136"/>
                <a:gd name="T98" fmla="+- 0 4270 3168"/>
                <a:gd name="T99" fmla="*/ 4270 h 1136"/>
                <a:gd name="T100" fmla="+- 0 1695 1052"/>
                <a:gd name="T101" fmla="*/ T100 w 1136"/>
                <a:gd name="T102" fmla="+- 0 4299 3168"/>
                <a:gd name="T103" fmla="*/ 4299 h 1136"/>
                <a:gd name="T104" fmla="+- 0 1620 1052"/>
                <a:gd name="T105" fmla="*/ T104 w 1136"/>
                <a:gd name="T106" fmla="+- 0 4304 3168"/>
                <a:gd name="T107" fmla="*/ 4304 h 1136"/>
                <a:gd name="T108" fmla="+- 0 1620 1052"/>
                <a:gd name="T109" fmla="*/ T108 w 1136"/>
                <a:gd name="T110" fmla="+- 0 4270 3168"/>
                <a:gd name="T111" fmla="*/ 4270 h 1136"/>
                <a:gd name="T112" fmla="+- 0 1785 1052"/>
                <a:gd name="T113" fmla="*/ T112 w 1136"/>
                <a:gd name="T114" fmla="+- 0 4244 3168"/>
                <a:gd name="T115" fmla="*/ 4244 h 1136"/>
                <a:gd name="T116" fmla="+- 0 1933 1052"/>
                <a:gd name="T117" fmla="*/ T116 w 1136"/>
                <a:gd name="T118" fmla="+- 0 4169 3168"/>
                <a:gd name="T119" fmla="*/ 4169 h 1136"/>
                <a:gd name="T120" fmla="+- 0 2052 1052"/>
                <a:gd name="T121" fmla="*/ T120 w 1136"/>
                <a:gd name="T122" fmla="+- 0 4049 3168"/>
                <a:gd name="T123" fmla="*/ 4049 h 1136"/>
                <a:gd name="T124" fmla="+- 0 2127 1052"/>
                <a:gd name="T125" fmla="*/ T124 w 1136"/>
                <a:gd name="T126" fmla="+- 0 3902 3168"/>
                <a:gd name="T127" fmla="*/ 3902 h 1136"/>
                <a:gd name="T128" fmla="+- 0 2153 1052"/>
                <a:gd name="T129" fmla="*/ T128 w 1136"/>
                <a:gd name="T130" fmla="+- 0 3736 3168"/>
                <a:gd name="T131" fmla="*/ 3736 h 1136"/>
                <a:gd name="T132" fmla="+- 0 2127 1052"/>
                <a:gd name="T133" fmla="*/ T132 w 1136"/>
                <a:gd name="T134" fmla="+- 0 3571 3168"/>
                <a:gd name="T135" fmla="*/ 3571 h 1136"/>
                <a:gd name="T136" fmla="+- 0 2052 1052"/>
                <a:gd name="T137" fmla="*/ T136 w 1136"/>
                <a:gd name="T138" fmla="+- 0 3423 3168"/>
                <a:gd name="T139" fmla="*/ 3423 h 1136"/>
                <a:gd name="T140" fmla="+- 0 1933 1052"/>
                <a:gd name="T141" fmla="*/ T140 w 1136"/>
                <a:gd name="T142" fmla="+- 0 3304 3168"/>
                <a:gd name="T143" fmla="*/ 3304 h 1136"/>
                <a:gd name="T144" fmla="+- 0 1785 1052"/>
                <a:gd name="T145" fmla="*/ T144 w 1136"/>
                <a:gd name="T146" fmla="+- 0 3228 3168"/>
                <a:gd name="T147" fmla="*/ 3228 h 1136"/>
                <a:gd name="T148" fmla="+- 0 1620 1052"/>
                <a:gd name="T149" fmla="*/ T148 w 1136"/>
                <a:gd name="T150" fmla="+- 0 3202 3168"/>
                <a:gd name="T151" fmla="*/ 3202 h 1136"/>
                <a:gd name="T152" fmla="+- 0 1837 1052"/>
                <a:gd name="T153" fmla="*/ T152 w 1136"/>
                <a:gd name="T154" fmla="+- 0 3211 3168"/>
                <a:gd name="T155" fmla="*/ 3211 h 1136"/>
                <a:gd name="T156" fmla="+- 0 1965 1052"/>
                <a:gd name="T157" fmla="*/ T156 w 1136"/>
                <a:gd name="T158" fmla="+- 0 3285 3168"/>
                <a:gd name="T159" fmla="*/ 3285 h 1136"/>
                <a:gd name="T160" fmla="+- 0 2071 1052"/>
                <a:gd name="T161" fmla="*/ T160 w 1136"/>
                <a:gd name="T162" fmla="+- 0 3391 3168"/>
                <a:gd name="T163" fmla="*/ 3391 h 1136"/>
                <a:gd name="T164" fmla="+- 0 2145 1052"/>
                <a:gd name="T165" fmla="*/ T164 w 1136"/>
                <a:gd name="T166" fmla="+- 0 3519 3168"/>
                <a:gd name="T167" fmla="*/ 3519 h 1136"/>
                <a:gd name="T168" fmla="+- 0 2183 1052"/>
                <a:gd name="T169" fmla="*/ T168 w 1136"/>
                <a:gd name="T170" fmla="+- 0 3661 3168"/>
                <a:gd name="T171" fmla="*/ 3661 h 1136"/>
                <a:gd name="T172" fmla="+- 0 2183 1052"/>
                <a:gd name="T173" fmla="*/ T172 w 1136"/>
                <a:gd name="T174" fmla="+- 0 3811 3168"/>
                <a:gd name="T175" fmla="*/ 3811 h 1136"/>
                <a:gd name="T176" fmla="+- 0 2145 1052"/>
                <a:gd name="T177" fmla="*/ T176 w 1136"/>
                <a:gd name="T178" fmla="+- 0 3954 3168"/>
                <a:gd name="T179" fmla="*/ 3954 h 1136"/>
                <a:gd name="T180" fmla="+- 0 2071 1052"/>
                <a:gd name="T181" fmla="*/ T180 w 1136"/>
                <a:gd name="T182" fmla="+- 0 4081 3168"/>
                <a:gd name="T183" fmla="*/ 4081 h 1136"/>
                <a:gd name="T184" fmla="+- 0 1965 1052"/>
                <a:gd name="T185" fmla="*/ T184 w 1136"/>
                <a:gd name="T186" fmla="+- 0 4187 3168"/>
                <a:gd name="T187" fmla="*/ 4187 h 1136"/>
                <a:gd name="T188" fmla="+- 0 1837 1052"/>
                <a:gd name="T189" fmla="*/ T188 w 1136"/>
                <a:gd name="T190" fmla="+- 0 4261 3168"/>
                <a:gd name="T191" fmla="*/ 4261 h 11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1136" h="1136">
                  <a:moveTo>
                    <a:pt x="568" y="1136"/>
                  </a:moveTo>
                  <a:lnTo>
                    <a:pt x="493" y="1131"/>
                  </a:lnTo>
                  <a:lnTo>
                    <a:pt x="420" y="1117"/>
                  </a:lnTo>
                  <a:lnTo>
                    <a:pt x="350" y="1093"/>
                  </a:lnTo>
                  <a:lnTo>
                    <a:pt x="284" y="1061"/>
                  </a:lnTo>
                  <a:lnTo>
                    <a:pt x="222" y="1019"/>
                  </a:lnTo>
                  <a:lnTo>
                    <a:pt x="166" y="970"/>
                  </a:lnTo>
                  <a:lnTo>
                    <a:pt x="116" y="913"/>
                  </a:lnTo>
                  <a:lnTo>
                    <a:pt x="75" y="852"/>
                  </a:lnTo>
                  <a:lnTo>
                    <a:pt x="43" y="786"/>
                  </a:lnTo>
                  <a:lnTo>
                    <a:pt x="19" y="716"/>
                  </a:lnTo>
                  <a:lnTo>
                    <a:pt x="4" y="643"/>
                  </a:lnTo>
                  <a:lnTo>
                    <a:pt x="0" y="568"/>
                  </a:lnTo>
                  <a:lnTo>
                    <a:pt x="4" y="493"/>
                  </a:lnTo>
                  <a:lnTo>
                    <a:pt x="19" y="420"/>
                  </a:lnTo>
                  <a:lnTo>
                    <a:pt x="43" y="351"/>
                  </a:lnTo>
                  <a:lnTo>
                    <a:pt x="75" y="285"/>
                  </a:lnTo>
                  <a:lnTo>
                    <a:pt x="116" y="223"/>
                  </a:lnTo>
                  <a:lnTo>
                    <a:pt x="166" y="167"/>
                  </a:lnTo>
                  <a:lnTo>
                    <a:pt x="222" y="117"/>
                  </a:lnTo>
                  <a:lnTo>
                    <a:pt x="284" y="76"/>
                  </a:lnTo>
                  <a:lnTo>
                    <a:pt x="350" y="43"/>
                  </a:lnTo>
                  <a:lnTo>
                    <a:pt x="420" y="19"/>
                  </a:lnTo>
                  <a:lnTo>
                    <a:pt x="493" y="5"/>
                  </a:lnTo>
                  <a:lnTo>
                    <a:pt x="568" y="0"/>
                  </a:lnTo>
                  <a:lnTo>
                    <a:pt x="643" y="5"/>
                  </a:lnTo>
                  <a:lnTo>
                    <a:pt x="715" y="19"/>
                  </a:lnTo>
                  <a:lnTo>
                    <a:pt x="759" y="34"/>
                  </a:lnTo>
                  <a:lnTo>
                    <a:pt x="568" y="34"/>
                  </a:lnTo>
                  <a:lnTo>
                    <a:pt x="483" y="41"/>
                  </a:lnTo>
                  <a:lnTo>
                    <a:pt x="402" y="60"/>
                  </a:lnTo>
                  <a:lnTo>
                    <a:pt x="325" y="92"/>
                  </a:lnTo>
                  <a:lnTo>
                    <a:pt x="254" y="136"/>
                  </a:lnTo>
                  <a:lnTo>
                    <a:pt x="190" y="191"/>
                  </a:lnTo>
                  <a:lnTo>
                    <a:pt x="135" y="255"/>
                  </a:lnTo>
                  <a:lnTo>
                    <a:pt x="91" y="326"/>
                  </a:lnTo>
                  <a:lnTo>
                    <a:pt x="60" y="403"/>
                  </a:lnTo>
                  <a:lnTo>
                    <a:pt x="40" y="484"/>
                  </a:lnTo>
                  <a:lnTo>
                    <a:pt x="34" y="568"/>
                  </a:lnTo>
                  <a:lnTo>
                    <a:pt x="40" y="652"/>
                  </a:lnTo>
                  <a:lnTo>
                    <a:pt x="60" y="734"/>
                  </a:lnTo>
                  <a:lnTo>
                    <a:pt x="91" y="810"/>
                  </a:lnTo>
                  <a:lnTo>
                    <a:pt x="135" y="881"/>
                  </a:lnTo>
                  <a:lnTo>
                    <a:pt x="190" y="946"/>
                  </a:lnTo>
                  <a:lnTo>
                    <a:pt x="254" y="1001"/>
                  </a:lnTo>
                  <a:lnTo>
                    <a:pt x="325" y="1044"/>
                  </a:lnTo>
                  <a:lnTo>
                    <a:pt x="402" y="1076"/>
                  </a:lnTo>
                  <a:lnTo>
                    <a:pt x="483" y="1095"/>
                  </a:lnTo>
                  <a:lnTo>
                    <a:pt x="568" y="1102"/>
                  </a:lnTo>
                  <a:lnTo>
                    <a:pt x="759" y="1102"/>
                  </a:lnTo>
                  <a:lnTo>
                    <a:pt x="715" y="1117"/>
                  </a:lnTo>
                  <a:lnTo>
                    <a:pt x="643" y="1131"/>
                  </a:lnTo>
                  <a:lnTo>
                    <a:pt x="568" y="1136"/>
                  </a:lnTo>
                  <a:close/>
                  <a:moveTo>
                    <a:pt x="759" y="1102"/>
                  </a:moveTo>
                  <a:lnTo>
                    <a:pt x="568" y="1102"/>
                  </a:lnTo>
                  <a:lnTo>
                    <a:pt x="652" y="1095"/>
                  </a:lnTo>
                  <a:lnTo>
                    <a:pt x="733" y="1076"/>
                  </a:lnTo>
                  <a:lnTo>
                    <a:pt x="810" y="1044"/>
                  </a:lnTo>
                  <a:lnTo>
                    <a:pt x="881" y="1001"/>
                  </a:lnTo>
                  <a:lnTo>
                    <a:pt x="945" y="946"/>
                  </a:lnTo>
                  <a:lnTo>
                    <a:pt x="1000" y="881"/>
                  </a:lnTo>
                  <a:lnTo>
                    <a:pt x="1044" y="810"/>
                  </a:lnTo>
                  <a:lnTo>
                    <a:pt x="1075" y="734"/>
                  </a:lnTo>
                  <a:lnTo>
                    <a:pt x="1095" y="652"/>
                  </a:lnTo>
                  <a:lnTo>
                    <a:pt x="1101" y="568"/>
                  </a:lnTo>
                  <a:lnTo>
                    <a:pt x="1095" y="484"/>
                  </a:lnTo>
                  <a:lnTo>
                    <a:pt x="1075" y="403"/>
                  </a:lnTo>
                  <a:lnTo>
                    <a:pt x="1044" y="326"/>
                  </a:lnTo>
                  <a:lnTo>
                    <a:pt x="1000" y="255"/>
                  </a:lnTo>
                  <a:lnTo>
                    <a:pt x="945" y="191"/>
                  </a:lnTo>
                  <a:lnTo>
                    <a:pt x="881" y="136"/>
                  </a:lnTo>
                  <a:lnTo>
                    <a:pt x="810" y="92"/>
                  </a:lnTo>
                  <a:lnTo>
                    <a:pt x="733" y="60"/>
                  </a:lnTo>
                  <a:lnTo>
                    <a:pt x="652" y="41"/>
                  </a:lnTo>
                  <a:lnTo>
                    <a:pt x="568" y="34"/>
                  </a:lnTo>
                  <a:lnTo>
                    <a:pt x="759" y="34"/>
                  </a:lnTo>
                  <a:lnTo>
                    <a:pt x="785" y="43"/>
                  </a:lnTo>
                  <a:lnTo>
                    <a:pt x="851" y="76"/>
                  </a:lnTo>
                  <a:lnTo>
                    <a:pt x="913" y="117"/>
                  </a:lnTo>
                  <a:lnTo>
                    <a:pt x="969" y="167"/>
                  </a:lnTo>
                  <a:lnTo>
                    <a:pt x="1019" y="223"/>
                  </a:lnTo>
                  <a:lnTo>
                    <a:pt x="1060" y="285"/>
                  </a:lnTo>
                  <a:lnTo>
                    <a:pt x="1093" y="351"/>
                  </a:lnTo>
                  <a:lnTo>
                    <a:pt x="1116" y="421"/>
                  </a:lnTo>
                  <a:lnTo>
                    <a:pt x="1131" y="493"/>
                  </a:lnTo>
                  <a:lnTo>
                    <a:pt x="1135" y="568"/>
                  </a:lnTo>
                  <a:lnTo>
                    <a:pt x="1131" y="643"/>
                  </a:lnTo>
                  <a:lnTo>
                    <a:pt x="1116" y="716"/>
                  </a:lnTo>
                  <a:lnTo>
                    <a:pt x="1093" y="786"/>
                  </a:lnTo>
                  <a:lnTo>
                    <a:pt x="1060" y="852"/>
                  </a:lnTo>
                  <a:lnTo>
                    <a:pt x="1019" y="913"/>
                  </a:lnTo>
                  <a:lnTo>
                    <a:pt x="969" y="970"/>
                  </a:lnTo>
                  <a:lnTo>
                    <a:pt x="913" y="1019"/>
                  </a:lnTo>
                  <a:lnTo>
                    <a:pt x="851" y="1061"/>
                  </a:lnTo>
                  <a:lnTo>
                    <a:pt x="785" y="1093"/>
                  </a:lnTo>
                  <a:lnTo>
                    <a:pt x="759" y="1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a:extLst>
                <a:ext uri="{FF2B5EF4-FFF2-40B4-BE49-F238E27FC236}">
                  <a16:creationId xmlns:a16="http://schemas.microsoft.com/office/drawing/2014/main" id="{224236F6-7FA5-974A-BAA8-27AAD75BD62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51" y="3168"/>
              <a:ext cx="1305" cy="129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5">
            <a:extLst>
              <a:ext uri="{FF2B5EF4-FFF2-40B4-BE49-F238E27FC236}">
                <a16:creationId xmlns:a16="http://schemas.microsoft.com/office/drawing/2014/main" id="{B440ACD5-6C7D-3308-3C48-B4297000887E}"/>
              </a:ext>
            </a:extLst>
          </p:cNvPr>
          <p:cNvSpPr>
            <a:spLocks noChangeArrowheads="1"/>
          </p:cNvSpPr>
          <p:nvPr/>
        </p:nvSpPr>
        <p:spPr bwMode="auto">
          <a:xfrm>
            <a:off x="152400" y="1684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21">
            <a:extLst>
              <a:ext uri="{FF2B5EF4-FFF2-40B4-BE49-F238E27FC236}">
                <a16:creationId xmlns:a16="http://schemas.microsoft.com/office/drawing/2014/main" id="{4647036C-DB23-54FD-EB07-8694D06A16B8}"/>
              </a:ext>
            </a:extLst>
          </p:cNvPr>
          <p:cNvSpPr>
            <a:spLocks noChangeArrowheads="1"/>
          </p:cNvSpPr>
          <p:nvPr/>
        </p:nvSpPr>
        <p:spPr bwMode="auto">
          <a:xfrm>
            <a:off x="152400" y="6256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6540" tIns="247572" rIns="13148295"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0000" b="1"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2">
            <a:extLst>
              <a:ext uri="{FF2B5EF4-FFF2-40B4-BE49-F238E27FC236}">
                <a16:creationId xmlns:a16="http://schemas.microsoft.com/office/drawing/2014/main" id="{8FD280AC-86C7-8AAF-6944-40CE793CE819}"/>
              </a:ext>
            </a:extLst>
          </p:cNvPr>
          <p:cNvSpPr>
            <a:spLocks noChangeArrowheads="1"/>
          </p:cNvSpPr>
          <p:nvPr/>
        </p:nvSpPr>
        <p:spPr bwMode="auto">
          <a:xfrm>
            <a:off x="306497" y="531024"/>
            <a:ext cx="2685351"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DANH</a:t>
            </a:r>
            <a:endParaRPr kumimoji="0" lang="en-US"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MỤC</a:t>
            </a:r>
            <a:endParaRPr kumimoji="0" lang="en-US"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THÔNG</a:t>
            </a:r>
            <a:endParaRPr kumimoji="0" lang="en-US"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TI</a:t>
            </a:r>
            <a:r>
              <a:rPr kumimoji="0" lang="en-US"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23">
            <a:extLst>
              <a:ext uri="{FF2B5EF4-FFF2-40B4-BE49-F238E27FC236}">
                <a16:creationId xmlns:a16="http://schemas.microsoft.com/office/drawing/2014/main" id="{F27F4F47-4E6D-FBBD-58C6-C657CFD3EAD8}"/>
              </a:ext>
            </a:extLst>
          </p:cNvPr>
          <p:cNvSpPr>
            <a:spLocks noChangeArrowheads="1"/>
          </p:cNvSpPr>
          <p:nvPr/>
        </p:nvSpPr>
        <p:spPr bwMode="auto">
          <a:xfrm>
            <a:off x="2085276" y="4597275"/>
            <a:ext cx="4862741"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vi-VN" altLang="en-US" sz="2200" b="0" i="0" u="none" strike="noStrike" cap="none" normalizeH="0" baseline="0" dirty="0">
                <a:ln>
                  <a:noFill/>
                </a:ln>
                <a:solidFill>
                  <a:srgbClr val="FFFFFF"/>
                </a:solidFill>
                <a:effectLst/>
                <a:ea typeface="Microsoft Sans Serif" panose="020B0604020202020204" pitchFamily="34" charset="0"/>
              </a:rPr>
              <a:t>oDu lịch Nha Khoa?</a:t>
            </a:r>
            <a:endParaRPr kumimoji="0" lang="en-US" altLang="en-US" sz="2200" b="0" i="0" u="none" strike="noStrike" cap="none" normalizeH="0" baseline="0" dirty="0">
              <a:ln>
                <a:noFill/>
              </a:ln>
              <a:solidFill>
                <a:srgbClr val="FFFFFF"/>
              </a:solidFill>
              <a:effectLst/>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FFFFFF"/>
                </a:solidFill>
                <a:effectLst/>
                <a:ea typeface="Microsoft Sans Serif" panose="020B0604020202020204" pitchFamily="34" charset="0"/>
              </a:rPr>
              <a:t>oTổng quan về Huế &amp; Ngành Y</a:t>
            </a:r>
            <a:endParaRPr kumimoji="0" lang="en-US" altLang="en-US" sz="2200" b="0" i="0" u="none" strike="noStrike" cap="none" normalizeH="0" baseline="0" dirty="0">
              <a:ln>
                <a:noFill/>
              </a:ln>
              <a:solidFill>
                <a:srgbClr val="FFFFFF"/>
              </a:solidFill>
              <a:effectLst/>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FFFFFF"/>
                </a:solidFill>
                <a:effectLst/>
                <a:ea typeface="Microsoft Sans Serif" panose="020B0604020202020204" pitchFamily="34" charset="0"/>
              </a:rPr>
              <a:t>oThị trường du lịch Nha Khoa</a:t>
            </a:r>
            <a:endParaRPr kumimoji="0" lang="en-US" altLang="en-US" sz="2200" b="0" i="0" u="none" strike="noStrike" cap="none" normalizeH="0" baseline="0" dirty="0">
              <a:ln>
                <a:noFill/>
              </a:ln>
              <a:solidFill>
                <a:srgbClr val="FFFFFF"/>
              </a:solidFill>
              <a:effectLst/>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FFFFFF"/>
                </a:solidFill>
                <a:effectLst/>
                <a:ea typeface="Microsoft Sans Serif" panose="020B0604020202020204" pitchFamily="34" charset="0"/>
              </a:rPr>
              <a:t>oNha Khoa Nụ Cười Việt</a:t>
            </a:r>
            <a:endParaRPr kumimoji="0" lang="en-US" altLang="en-US" sz="2200" b="0" i="0" u="none" strike="noStrike" cap="none" normalizeH="0" baseline="0" dirty="0">
              <a:ln>
                <a:noFill/>
              </a:ln>
              <a:solidFill>
                <a:srgbClr val="FFFFFF"/>
              </a:solidFill>
              <a:effectLst/>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200" b="0" i="0" u="none" strike="noStrike" cap="none" normalizeH="0" baseline="0" dirty="0">
                <a:ln>
                  <a:noFill/>
                </a:ln>
                <a:solidFill>
                  <a:srgbClr val="FFFFFF"/>
                </a:solidFill>
                <a:effectLst/>
              </a:rPr>
              <a:t>oƯu điểm của Tour Du lịch Nha Khoa</a:t>
            </a:r>
            <a:endParaRPr kumimoji="0" lang="en-US" altLang="en-US" sz="2200" b="0" i="0" u="none" strike="noStrike" cap="none" normalizeH="0" baseline="0" dirty="0">
              <a:ln>
                <a:noFill/>
              </a:ln>
              <a:solidFill>
                <a:schemeClr val="tx1"/>
              </a:solidFill>
              <a:effectLst/>
            </a:endParaRPr>
          </a:p>
        </p:txBody>
      </p:sp>
      <p:pic>
        <p:nvPicPr>
          <p:cNvPr id="21" name="Picture 20">
            <a:extLst>
              <a:ext uri="{FF2B5EF4-FFF2-40B4-BE49-F238E27FC236}">
                <a16:creationId xmlns:a16="http://schemas.microsoft.com/office/drawing/2014/main" id="{783C10D5-CB30-7BE0-1BAF-6FEEBED3213D}"/>
              </a:ext>
            </a:extLst>
          </p:cNvPr>
          <p:cNvPicPr>
            <a:picLocks noChangeAspect="1"/>
          </p:cNvPicPr>
          <p:nvPr/>
        </p:nvPicPr>
        <p:blipFill rotWithShape="1">
          <a:blip r:embed="rId4">
            <a:extLst>
              <a:ext uri="{28A0092B-C50C-407E-A947-70E740481C1C}">
                <a14:useLocalDpi xmlns:a14="http://schemas.microsoft.com/office/drawing/2010/main" val="0"/>
              </a:ext>
            </a:extLst>
          </a:blip>
          <a:srcRect l="8777" r="13849"/>
          <a:stretch/>
        </p:blipFill>
        <p:spPr>
          <a:xfrm>
            <a:off x="3122031" y="258605"/>
            <a:ext cx="4394310" cy="3790950"/>
          </a:xfrm>
          <a:prstGeom prst="rect">
            <a:avLst/>
          </a:prstGeom>
        </p:spPr>
      </p:pic>
    </p:spTree>
    <p:extLst>
      <p:ext uri="{BB962C8B-B14F-4D97-AF65-F5344CB8AC3E}">
        <p14:creationId xmlns:p14="http://schemas.microsoft.com/office/powerpoint/2010/main" val="2447934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A3AB96F-7615-9B6D-4474-01F2E22048EC}"/>
              </a:ext>
            </a:extLst>
          </p:cNvPr>
          <p:cNvGrpSpPr/>
          <p:nvPr/>
        </p:nvGrpSpPr>
        <p:grpSpPr>
          <a:xfrm>
            <a:off x="0" y="0"/>
            <a:ext cx="12192000" cy="6858000"/>
            <a:chOff x="0" y="457200"/>
            <a:chExt cx="18288000" cy="10287000"/>
          </a:xfrm>
        </p:grpSpPr>
        <p:sp>
          <p:nvSpPr>
            <p:cNvPr id="4" name="Rectangle 8">
              <a:extLst>
                <a:ext uri="{FF2B5EF4-FFF2-40B4-BE49-F238E27FC236}">
                  <a16:creationId xmlns:a16="http://schemas.microsoft.com/office/drawing/2014/main" id="{9CBCB2B2-F40E-91BE-DF07-6229F0FAB87A}"/>
                </a:ext>
              </a:extLst>
            </p:cNvPr>
            <p:cNvSpPr>
              <a:spLocks noChangeArrowheads="1"/>
            </p:cNvSpPr>
            <p:nvPr/>
          </p:nvSpPr>
          <p:spPr bwMode="auto">
            <a:xfrm>
              <a:off x="7391400" y="457200"/>
              <a:ext cx="10896600" cy="10287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7">
              <a:extLst>
                <a:ext uri="{FF2B5EF4-FFF2-40B4-BE49-F238E27FC236}">
                  <a16:creationId xmlns:a16="http://schemas.microsoft.com/office/drawing/2014/main" id="{CC5A8A75-24F7-E1B4-83A3-C4ED51C7A06A}"/>
                </a:ext>
              </a:extLst>
            </p:cNvPr>
            <p:cNvSpPr>
              <a:spLocks noChangeArrowheads="1"/>
            </p:cNvSpPr>
            <p:nvPr/>
          </p:nvSpPr>
          <p:spPr bwMode="auto">
            <a:xfrm>
              <a:off x="0" y="457200"/>
              <a:ext cx="7391400" cy="10287000"/>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8438" name="Picture 6">
              <a:extLst>
                <a:ext uri="{FF2B5EF4-FFF2-40B4-BE49-F238E27FC236}">
                  <a16:creationId xmlns:a16="http://schemas.microsoft.com/office/drawing/2014/main" id="{AFD3A267-3BEE-D6A0-2229-1B9410815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715" y="2220595"/>
              <a:ext cx="5095875" cy="596265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a:extLst>
                <a:ext uri="{FF2B5EF4-FFF2-40B4-BE49-F238E27FC236}">
                  <a16:creationId xmlns:a16="http://schemas.microsoft.com/office/drawing/2014/main" id="{6112C1B0-C7C0-8E87-F692-5C764E2E3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2588" y="735041"/>
              <a:ext cx="1277274" cy="126188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1">
            <a:extLst>
              <a:ext uri="{FF2B5EF4-FFF2-40B4-BE49-F238E27FC236}">
                <a16:creationId xmlns:a16="http://schemas.microsoft.com/office/drawing/2014/main" id="{A2E3FF26-D55E-7896-5891-DA623ADD5E5C}"/>
              </a:ext>
            </a:extLst>
          </p:cNvPr>
          <p:cNvSpPr>
            <a:spLocks noChangeArrowheads="1"/>
          </p:cNvSpPr>
          <p:nvPr/>
        </p:nvSpPr>
        <p:spPr bwMode="auto">
          <a:xfrm>
            <a:off x="5898505" y="495839"/>
            <a:ext cx="5405765" cy="391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752013" algn="l"/>
              </a:tabLst>
              <a:defRPr>
                <a:solidFill>
                  <a:schemeClr val="tx1"/>
                </a:solidFill>
                <a:latin typeface="Arial" panose="020B0604020202020204" pitchFamily="34" charset="0"/>
              </a:defRPr>
            </a:lvl1pPr>
            <a:lvl2pPr eaLnBrk="0" fontAlgn="base" hangingPunct="0">
              <a:spcBef>
                <a:spcPct val="0"/>
              </a:spcBef>
              <a:spcAft>
                <a:spcPct val="0"/>
              </a:spcAft>
              <a:tabLst>
                <a:tab pos="9752013" algn="l"/>
              </a:tabLst>
              <a:defRPr>
                <a:solidFill>
                  <a:schemeClr val="tx1"/>
                </a:solidFill>
                <a:latin typeface="Arial" panose="020B0604020202020204" pitchFamily="34" charset="0"/>
              </a:defRPr>
            </a:lvl2pPr>
            <a:lvl3pPr eaLnBrk="0" fontAlgn="base" hangingPunct="0">
              <a:spcBef>
                <a:spcPct val="0"/>
              </a:spcBef>
              <a:spcAft>
                <a:spcPct val="0"/>
              </a:spcAft>
              <a:tabLst>
                <a:tab pos="9752013" algn="l"/>
              </a:tabLst>
              <a:defRPr>
                <a:solidFill>
                  <a:schemeClr val="tx1"/>
                </a:solidFill>
                <a:latin typeface="Arial" panose="020B0604020202020204" pitchFamily="34" charset="0"/>
              </a:defRPr>
            </a:lvl3pPr>
            <a:lvl4pPr eaLnBrk="0" fontAlgn="base" hangingPunct="0">
              <a:spcBef>
                <a:spcPct val="0"/>
              </a:spcBef>
              <a:spcAft>
                <a:spcPct val="0"/>
              </a:spcAft>
              <a:tabLst>
                <a:tab pos="9752013" algn="l"/>
              </a:tabLst>
              <a:defRPr>
                <a:solidFill>
                  <a:schemeClr val="tx1"/>
                </a:solidFill>
                <a:latin typeface="Arial" panose="020B0604020202020204" pitchFamily="34" charset="0"/>
              </a:defRPr>
            </a:lvl4pPr>
            <a:lvl5pPr eaLnBrk="0" fontAlgn="base" hangingPunct="0">
              <a:spcBef>
                <a:spcPct val="0"/>
              </a:spcBef>
              <a:spcAft>
                <a:spcPct val="0"/>
              </a:spcAft>
              <a:tabLst>
                <a:tab pos="9752013" algn="l"/>
              </a:tabLst>
              <a:defRPr>
                <a:solidFill>
                  <a:schemeClr val="tx1"/>
                </a:solidFill>
                <a:latin typeface="Arial" panose="020B0604020202020204" pitchFamily="34" charset="0"/>
              </a:defRPr>
            </a:lvl5pPr>
            <a:lvl6pPr eaLnBrk="0" fontAlgn="base" hangingPunct="0">
              <a:spcBef>
                <a:spcPct val="0"/>
              </a:spcBef>
              <a:spcAft>
                <a:spcPct val="0"/>
              </a:spcAft>
              <a:tabLst>
                <a:tab pos="9752013" algn="l"/>
              </a:tabLst>
              <a:defRPr>
                <a:solidFill>
                  <a:schemeClr val="tx1"/>
                </a:solidFill>
                <a:latin typeface="Arial" panose="020B0604020202020204" pitchFamily="34" charset="0"/>
              </a:defRPr>
            </a:lvl6pPr>
            <a:lvl7pPr eaLnBrk="0" fontAlgn="base" hangingPunct="0">
              <a:spcBef>
                <a:spcPct val="0"/>
              </a:spcBef>
              <a:spcAft>
                <a:spcPct val="0"/>
              </a:spcAft>
              <a:tabLst>
                <a:tab pos="9752013" algn="l"/>
              </a:tabLst>
              <a:defRPr>
                <a:solidFill>
                  <a:schemeClr val="tx1"/>
                </a:solidFill>
                <a:latin typeface="Arial" panose="020B0604020202020204" pitchFamily="34" charset="0"/>
              </a:defRPr>
            </a:lvl7pPr>
            <a:lvl8pPr eaLnBrk="0" fontAlgn="base" hangingPunct="0">
              <a:spcBef>
                <a:spcPct val="0"/>
              </a:spcBef>
              <a:spcAft>
                <a:spcPct val="0"/>
              </a:spcAft>
              <a:tabLst>
                <a:tab pos="9752013" algn="l"/>
              </a:tabLst>
              <a:defRPr>
                <a:solidFill>
                  <a:schemeClr val="tx1"/>
                </a:solidFill>
                <a:latin typeface="Arial" panose="020B0604020202020204" pitchFamily="34" charset="0"/>
              </a:defRPr>
            </a:lvl8pPr>
            <a:lvl9pPr eaLnBrk="0" fontAlgn="base" hangingPunct="0">
              <a:spcBef>
                <a:spcPct val="0"/>
              </a:spcBef>
              <a:spcAft>
                <a:spcPct val="0"/>
              </a:spcAft>
              <a:tabLst>
                <a:tab pos="97520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tab pos="9752013" algn="l"/>
              </a:tabLst>
            </a:pPr>
            <a:r>
              <a:rPr kumimoji="0" lang="vi-VN" altLang="en-US" sz="2400" b="1" i="0" u="sng" strike="noStrike" cap="none" normalizeH="0" baseline="0" dirty="0">
                <a:ln>
                  <a:noFill/>
                </a:ln>
                <a:solidFill>
                  <a:srgbClr val="FFFFFF"/>
                </a:solidFill>
                <a:effectLst/>
                <a:ea typeface="Microsoft Sans Serif" panose="020B0604020202020204" pitchFamily="34" charset="0"/>
                <a:cs typeface="Arial" panose="020B0604020202020204" pitchFamily="34" charset="0"/>
              </a:rPr>
              <a:t>NỘI DUNG 1</a:t>
            </a:r>
            <a:endParaRPr kumimoji="0" lang="en-US" altLang="en-US" sz="2400" b="1" i="0" u="sng" strike="noStrike" cap="none" normalizeH="0" baseline="0" dirty="0">
              <a:ln>
                <a:noFill/>
              </a:ln>
              <a:solidFill>
                <a:srgbClr val="FFFFFF"/>
              </a:solidFill>
              <a:effectLst/>
              <a:ea typeface="Microsoft Sans Serif"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9752013" algn="l"/>
              </a:tabLst>
            </a:pPr>
            <a:r>
              <a:rPr kumimoji="0" lang="vi-VN" altLang="en-US" b="1" i="0" u="none" strike="noStrike" cap="none" normalizeH="0" baseline="0" dirty="0">
                <a:ln>
                  <a:noFill/>
                </a:ln>
                <a:solidFill>
                  <a:srgbClr val="FFFFFF"/>
                </a:solidFill>
                <a:effectLst/>
                <a:ea typeface="Microsoft Sans Serif" panose="020B0604020202020204" pitchFamily="34" charset="0"/>
                <a:cs typeface="Arial" panose="020B0604020202020204" pitchFamily="34" charset="0"/>
              </a:rPr>
              <a:t>Cung cấp gói tour giá ưu đãi phù hợp với gói sản phẩm của Nụ Cười Việt</a:t>
            </a:r>
            <a:endParaRPr kumimoji="0" lang="en-US" altLang="en-US" b="0" i="0" u="none" strike="noStrike" cap="none" normalizeH="0" baseline="0" dirty="0">
              <a:ln>
                <a:noFill/>
              </a:ln>
              <a:solidFill>
                <a:schemeClr val="tx1"/>
              </a:solidFill>
              <a:effectLst/>
            </a:endParaRPr>
          </a:p>
          <a:p>
            <a:pPr marL="457200" marR="0" lvl="0" algn="l" defTabSz="914400" rtl="0" eaLnBrk="0" fontAlgn="base" latinLnBrk="0" hangingPunct="0">
              <a:lnSpc>
                <a:spcPct val="150000"/>
              </a:lnSpc>
              <a:spcBef>
                <a:spcPct val="0"/>
              </a:spcBef>
              <a:spcAft>
                <a:spcPct val="0"/>
              </a:spcAft>
              <a:buClrTx/>
              <a:buSzTx/>
              <a:buFontTx/>
              <a:buChar char="•"/>
              <a:tabLst>
                <a:tab pos="9752013" algn="l"/>
              </a:tabLst>
            </a:pPr>
            <a:r>
              <a:rPr kumimoji="0" lang="en-US" altLang="en-US" b="0" i="0" u="none" strike="noStrike" cap="none" normalizeH="0" baseline="0" dirty="0">
                <a:ln>
                  <a:noFill/>
                </a:ln>
                <a:solidFill>
                  <a:srgbClr val="FFFFFF"/>
                </a:solidFill>
                <a:effectLst/>
                <a:ea typeface="Microsoft Sans Serif" panose="020B0604020202020204" pitchFamily="34" charset="0"/>
              </a:rPr>
              <a:t> </a:t>
            </a:r>
            <a:r>
              <a:rPr kumimoji="0" lang="vi-VN" altLang="en-US" b="0" i="0" u="none" strike="noStrike" cap="none" normalizeH="0" baseline="0" dirty="0">
                <a:ln>
                  <a:noFill/>
                </a:ln>
                <a:solidFill>
                  <a:srgbClr val="FFFFFF"/>
                </a:solidFill>
                <a:effectLst/>
                <a:ea typeface="Microsoft Sans Serif" panose="020B0604020202020204" pitchFamily="34" charset="0"/>
              </a:rPr>
              <a:t>Vé máy bay</a:t>
            </a:r>
            <a:endParaRPr kumimoji="0" lang="en-US" altLang="en-US" b="0" i="0" u="none" strike="noStrike" cap="none" normalizeH="0" baseline="0" dirty="0">
              <a:ln>
                <a:noFill/>
              </a:ln>
              <a:solidFill>
                <a:schemeClr val="tx1"/>
              </a:solidFill>
              <a:effectLst/>
            </a:endParaRPr>
          </a:p>
          <a:p>
            <a:pPr marL="457200" marR="0" lvl="0" algn="l" defTabSz="914400" rtl="0" eaLnBrk="0" fontAlgn="base" latinLnBrk="0" hangingPunct="0">
              <a:lnSpc>
                <a:spcPct val="150000"/>
              </a:lnSpc>
              <a:spcBef>
                <a:spcPct val="0"/>
              </a:spcBef>
              <a:spcAft>
                <a:spcPct val="0"/>
              </a:spcAft>
              <a:buClrTx/>
              <a:buSzTx/>
              <a:buFontTx/>
              <a:buChar char="•"/>
              <a:tabLst>
                <a:tab pos="9752013" algn="l"/>
              </a:tabLst>
            </a:pPr>
            <a:r>
              <a:rPr kumimoji="0" lang="en-US" altLang="en-US" b="0" i="0" u="none" strike="noStrike" cap="none" normalizeH="0" baseline="0" dirty="0">
                <a:ln>
                  <a:noFill/>
                </a:ln>
                <a:solidFill>
                  <a:srgbClr val="FFFFFF"/>
                </a:solidFill>
                <a:effectLst/>
                <a:ea typeface="Microsoft Sans Serif" panose="020B0604020202020204" pitchFamily="34" charset="0"/>
              </a:rPr>
              <a:t> </a:t>
            </a:r>
            <a:r>
              <a:rPr kumimoji="0" lang="vi-VN" altLang="en-US" b="0" i="0" u="none" strike="noStrike" cap="none" normalizeH="0" baseline="0" dirty="0">
                <a:ln>
                  <a:noFill/>
                </a:ln>
                <a:solidFill>
                  <a:srgbClr val="FFFFFF"/>
                </a:solidFill>
                <a:effectLst/>
                <a:ea typeface="Microsoft Sans Serif" panose="020B0604020202020204" pitchFamily="34" charset="0"/>
              </a:rPr>
              <a:t>Khách sạn</a:t>
            </a:r>
            <a:endParaRPr kumimoji="0" lang="en-US" altLang="en-US" b="0" i="0" u="none" strike="noStrike" cap="none" normalizeH="0" baseline="0" dirty="0">
              <a:ln>
                <a:noFill/>
              </a:ln>
              <a:solidFill>
                <a:schemeClr val="tx1"/>
              </a:solidFill>
              <a:effectLst/>
            </a:endParaRPr>
          </a:p>
          <a:p>
            <a:pPr marL="457200" marR="0" lvl="0" algn="l" defTabSz="914400" rtl="0" eaLnBrk="0" fontAlgn="base" latinLnBrk="0" hangingPunct="0">
              <a:lnSpc>
                <a:spcPct val="150000"/>
              </a:lnSpc>
              <a:spcBef>
                <a:spcPct val="0"/>
              </a:spcBef>
              <a:spcAft>
                <a:spcPct val="0"/>
              </a:spcAft>
              <a:buClrTx/>
              <a:buSzTx/>
              <a:buFontTx/>
              <a:buChar char="•"/>
              <a:tabLst>
                <a:tab pos="9752013" algn="l"/>
              </a:tabLst>
            </a:pPr>
            <a:r>
              <a:rPr kumimoji="0" lang="en-US" altLang="en-US" b="0" i="0" u="none" strike="noStrike" cap="none" normalizeH="0" baseline="0" dirty="0">
                <a:ln>
                  <a:noFill/>
                </a:ln>
                <a:solidFill>
                  <a:srgbClr val="FFFFFF"/>
                </a:solidFill>
                <a:effectLst/>
                <a:ea typeface="Microsoft Sans Serif" panose="020B0604020202020204" pitchFamily="34" charset="0"/>
              </a:rPr>
              <a:t> </a:t>
            </a:r>
            <a:r>
              <a:rPr kumimoji="0" lang="vi-VN" altLang="en-US" b="0" i="0" u="none" strike="noStrike" cap="none" normalizeH="0" baseline="0" dirty="0">
                <a:ln>
                  <a:noFill/>
                </a:ln>
                <a:solidFill>
                  <a:srgbClr val="FFFFFF"/>
                </a:solidFill>
                <a:effectLst/>
                <a:ea typeface="Microsoft Sans Serif" panose="020B0604020202020204" pitchFamily="34" charset="0"/>
              </a:rPr>
              <a:t>Đưa đón tham quan trong những ngày lưu trú</a:t>
            </a:r>
            <a:endParaRPr kumimoji="0" lang="en-US" altLang="en-US" b="0" i="0" u="none" strike="noStrike" cap="none" normalizeH="0" baseline="0" dirty="0">
              <a:ln>
                <a:noFill/>
              </a:ln>
              <a:solidFill>
                <a:schemeClr val="tx1"/>
              </a:solidFill>
              <a:effectLst/>
            </a:endParaRPr>
          </a:p>
          <a:p>
            <a:pPr marL="457200" marR="0" lvl="0" algn="l" defTabSz="914400" rtl="0" eaLnBrk="0" fontAlgn="base" latinLnBrk="0" hangingPunct="0">
              <a:lnSpc>
                <a:spcPct val="150000"/>
              </a:lnSpc>
              <a:spcBef>
                <a:spcPct val="0"/>
              </a:spcBef>
              <a:spcAft>
                <a:spcPct val="0"/>
              </a:spcAft>
              <a:buClrTx/>
              <a:buSzTx/>
              <a:buFontTx/>
              <a:buChar char="•"/>
              <a:tabLst>
                <a:tab pos="9752013" algn="l"/>
              </a:tabLst>
            </a:pPr>
            <a:r>
              <a:rPr kumimoji="0" lang="en-US" altLang="en-US" b="0" i="0" u="none" strike="noStrike" cap="none" normalizeH="0" baseline="0" dirty="0">
                <a:ln>
                  <a:noFill/>
                </a:ln>
                <a:solidFill>
                  <a:srgbClr val="FFFFFF"/>
                </a:solidFill>
                <a:effectLst/>
                <a:ea typeface="Microsoft Sans Serif" panose="020B0604020202020204" pitchFamily="34" charset="0"/>
              </a:rPr>
              <a:t> </a:t>
            </a:r>
            <a:r>
              <a:rPr kumimoji="0" lang="vi-VN" altLang="en-US" b="0" i="0" u="none" strike="noStrike" cap="none" normalizeH="0" baseline="0" dirty="0">
                <a:ln>
                  <a:noFill/>
                </a:ln>
                <a:solidFill>
                  <a:srgbClr val="FFFFFF"/>
                </a:solidFill>
                <a:effectLst/>
                <a:ea typeface="Microsoft Sans Serif" panose="020B0604020202020204" pitchFamily="34" charset="0"/>
              </a:rPr>
              <a:t>Các suất ăn chính trong những ngày lưu trú</a:t>
            </a:r>
            <a:endParaRPr kumimoji="0" lang="en-US" altLang="en-US" b="0" i="0" u="none" strike="noStrike" cap="none" normalizeH="0" baseline="0" dirty="0">
              <a:ln>
                <a:noFill/>
              </a:ln>
              <a:solidFill>
                <a:schemeClr val="tx1"/>
              </a:solidFill>
              <a:effectLst/>
            </a:endParaRPr>
          </a:p>
          <a:p>
            <a:pPr marL="457200" marR="0" lvl="0" algn="l" defTabSz="914400" rtl="0" eaLnBrk="0" fontAlgn="base" latinLnBrk="0" hangingPunct="0">
              <a:lnSpc>
                <a:spcPct val="150000"/>
              </a:lnSpc>
              <a:spcBef>
                <a:spcPct val="0"/>
              </a:spcBef>
              <a:spcAft>
                <a:spcPct val="0"/>
              </a:spcAft>
              <a:buClrTx/>
              <a:buSzTx/>
              <a:buFontTx/>
              <a:buChar char="•"/>
              <a:tabLst>
                <a:tab pos="9752013" algn="l"/>
              </a:tabLst>
            </a:pPr>
            <a:r>
              <a:rPr kumimoji="0" lang="en-US" altLang="en-US" b="0" i="0" u="none" strike="noStrike" cap="none" normalizeH="0" baseline="0" dirty="0">
                <a:ln>
                  <a:noFill/>
                </a:ln>
                <a:solidFill>
                  <a:srgbClr val="FFFFFF"/>
                </a:solidFill>
                <a:effectLst/>
                <a:ea typeface="Microsoft Sans Serif" panose="020B0604020202020204" pitchFamily="34" charset="0"/>
              </a:rPr>
              <a:t> </a:t>
            </a:r>
            <a:r>
              <a:rPr kumimoji="0" lang="vi-VN" altLang="en-US" b="0" i="0" u="none" strike="noStrike" cap="none" normalizeH="0" baseline="0" dirty="0">
                <a:ln>
                  <a:noFill/>
                </a:ln>
                <a:solidFill>
                  <a:srgbClr val="FFFFFF"/>
                </a:solidFill>
                <a:effectLst/>
                <a:ea typeface="Microsoft Sans Serif" panose="020B0604020202020204" pitchFamily="34" charset="0"/>
              </a:rPr>
              <a:t>Vé tham quan</a:t>
            </a:r>
            <a:endParaRPr kumimoji="0" lang="en-US" altLang="en-US" b="0" i="0" u="none" strike="noStrike" cap="none" normalizeH="0" baseline="0" dirty="0">
              <a:ln>
                <a:noFill/>
              </a:ln>
              <a:solidFill>
                <a:schemeClr val="tx1"/>
              </a:solidFill>
              <a:effectLst/>
            </a:endParaRPr>
          </a:p>
          <a:p>
            <a:pPr marL="457200" marR="0" lvl="0" algn="l" defTabSz="914400" rtl="0" eaLnBrk="0" fontAlgn="base" latinLnBrk="0" hangingPunct="0">
              <a:lnSpc>
                <a:spcPct val="150000"/>
              </a:lnSpc>
              <a:spcBef>
                <a:spcPct val="0"/>
              </a:spcBef>
              <a:spcAft>
                <a:spcPct val="0"/>
              </a:spcAft>
              <a:buClrTx/>
              <a:buSzTx/>
              <a:buFontTx/>
              <a:buChar char="•"/>
              <a:tabLst>
                <a:tab pos="9752013" algn="l"/>
              </a:tabLst>
            </a:pPr>
            <a:r>
              <a:rPr kumimoji="0" lang="en-US" altLang="en-US" b="0" i="0" u="none" strike="noStrike" cap="none" normalizeH="0" baseline="0" dirty="0">
                <a:ln>
                  <a:noFill/>
                </a:ln>
                <a:solidFill>
                  <a:srgbClr val="FFFFFF"/>
                </a:solidFill>
                <a:effectLst/>
                <a:ea typeface="Microsoft Sans Serif" panose="020B0604020202020204" pitchFamily="34" charset="0"/>
              </a:rPr>
              <a:t> </a:t>
            </a:r>
            <a:r>
              <a:rPr kumimoji="0" lang="vi-VN" altLang="en-US" b="0" i="0" u="none" strike="noStrike" cap="none" normalizeH="0" baseline="0" dirty="0">
                <a:ln>
                  <a:noFill/>
                </a:ln>
                <a:solidFill>
                  <a:srgbClr val="FFFFFF"/>
                </a:solidFill>
                <a:effectLst/>
                <a:ea typeface="Microsoft Sans Serif" panose="020B0604020202020204" pitchFamily="34" charset="0"/>
              </a:rPr>
              <a:t>Hướng dẫn viên du lịch</a:t>
            </a:r>
            <a:endParaRPr kumimoji="0" lang="en-US" altLang="en-US" b="0" i="0" u="none" strike="noStrike" cap="none" normalizeH="0" baseline="0" dirty="0">
              <a:ln>
                <a:noFill/>
              </a:ln>
              <a:solidFill>
                <a:schemeClr val="tx1"/>
              </a:solidFill>
              <a:effectLst/>
            </a:endParaRPr>
          </a:p>
        </p:txBody>
      </p:sp>
      <p:sp>
        <p:nvSpPr>
          <p:cNvPr id="7" name="Text Box 5">
            <a:extLst>
              <a:ext uri="{FF2B5EF4-FFF2-40B4-BE49-F238E27FC236}">
                <a16:creationId xmlns:a16="http://schemas.microsoft.com/office/drawing/2014/main" id="{28AC3B5B-D246-1C07-3FEB-F52BCABB10C8}"/>
              </a:ext>
            </a:extLst>
          </p:cNvPr>
          <p:cNvSpPr txBox="1">
            <a:spLocks noChangeArrowheads="1"/>
          </p:cNvSpPr>
          <p:nvPr/>
        </p:nvSpPr>
        <p:spPr bwMode="auto">
          <a:xfrm>
            <a:off x="765810" y="4481763"/>
            <a:ext cx="484251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NỘI DUNG</a:t>
            </a:r>
            <a:endParaRPr kumimoji="0" lang="en-US" altLang="en-US" sz="44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HỢP TÁC</a:t>
            </a:r>
            <a:endParaRPr kumimoji="0" lang="vi-VN" altLang="en-US" sz="4400" b="0" i="0" u="none" strike="noStrike" cap="none" normalizeH="0" baseline="0" dirty="0">
              <a:ln>
                <a:noFill/>
              </a:ln>
              <a:solidFill>
                <a:schemeClr val="tx1"/>
              </a:solidFill>
              <a:effectLst/>
              <a:latin typeface="Arial" panose="020B0604020202020204" pitchFamily="34" charset="0"/>
            </a:endParaRPr>
          </a:p>
        </p:txBody>
      </p:sp>
      <p:sp>
        <p:nvSpPr>
          <p:cNvPr id="14" name="Rectangle 11">
            <a:extLst>
              <a:ext uri="{FF2B5EF4-FFF2-40B4-BE49-F238E27FC236}">
                <a16:creationId xmlns:a16="http://schemas.microsoft.com/office/drawing/2014/main" id="{4D570D30-18BF-E5FC-E020-1EEB6FC00F77}"/>
              </a:ext>
            </a:extLst>
          </p:cNvPr>
          <p:cNvSpPr>
            <a:spLocks noChangeArrowheads="1"/>
          </p:cNvSpPr>
          <p:nvPr/>
        </p:nvSpPr>
        <p:spPr bwMode="auto">
          <a:xfrm>
            <a:off x="5898505" y="4550532"/>
            <a:ext cx="540576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752013" algn="l"/>
              </a:tabLst>
              <a:defRPr>
                <a:solidFill>
                  <a:schemeClr val="tx1"/>
                </a:solidFill>
                <a:latin typeface="Arial" panose="020B0604020202020204" pitchFamily="34" charset="0"/>
              </a:defRPr>
            </a:lvl1pPr>
            <a:lvl2pPr eaLnBrk="0" fontAlgn="base" hangingPunct="0">
              <a:spcBef>
                <a:spcPct val="0"/>
              </a:spcBef>
              <a:spcAft>
                <a:spcPct val="0"/>
              </a:spcAft>
              <a:tabLst>
                <a:tab pos="9752013" algn="l"/>
              </a:tabLst>
              <a:defRPr>
                <a:solidFill>
                  <a:schemeClr val="tx1"/>
                </a:solidFill>
                <a:latin typeface="Arial" panose="020B0604020202020204" pitchFamily="34" charset="0"/>
              </a:defRPr>
            </a:lvl2pPr>
            <a:lvl3pPr eaLnBrk="0" fontAlgn="base" hangingPunct="0">
              <a:spcBef>
                <a:spcPct val="0"/>
              </a:spcBef>
              <a:spcAft>
                <a:spcPct val="0"/>
              </a:spcAft>
              <a:tabLst>
                <a:tab pos="9752013" algn="l"/>
              </a:tabLst>
              <a:defRPr>
                <a:solidFill>
                  <a:schemeClr val="tx1"/>
                </a:solidFill>
                <a:latin typeface="Arial" panose="020B0604020202020204" pitchFamily="34" charset="0"/>
              </a:defRPr>
            </a:lvl3pPr>
            <a:lvl4pPr eaLnBrk="0" fontAlgn="base" hangingPunct="0">
              <a:spcBef>
                <a:spcPct val="0"/>
              </a:spcBef>
              <a:spcAft>
                <a:spcPct val="0"/>
              </a:spcAft>
              <a:tabLst>
                <a:tab pos="9752013" algn="l"/>
              </a:tabLst>
              <a:defRPr>
                <a:solidFill>
                  <a:schemeClr val="tx1"/>
                </a:solidFill>
                <a:latin typeface="Arial" panose="020B0604020202020204" pitchFamily="34" charset="0"/>
              </a:defRPr>
            </a:lvl4pPr>
            <a:lvl5pPr eaLnBrk="0" fontAlgn="base" hangingPunct="0">
              <a:spcBef>
                <a:spcPct val="0"/>
              </a:spcBef>
              <a:spcAft>
                <a:spcPct val="0"/>
              </a:spcAft>
              <a:tabLst>
                <a:tab pos="9752013" algn="l"/>
              </a:tabLst>
              <a:defRPr>
                <a:solidFill>
                  <a:schemeClr val="tx1"/>
                </a:solidFill>
                <a:latin typeface="Arial" panose="020B0604020202020204" pitchFamily="34" charset="0"/>
              </a:defRPr>
            </a:lvl5pPr>
            <a:lvl6pPr eaLnBrk="0" fontAlgn="base" hangingPunct="0">
              <a:spcBef>
                <a:spcPct val="0"/>
              </a:spcBef>
              <a:spcAft>
                <a:spcPct val="0"/>
              </a:spcAft>
              <a:tabLst>
                <a:tab pos="9752013" algn="l"/>
              </a:tabLst>
              <a:defRPr>
                <a:solidFill>
                  <a:schemeClr val="tx1"/>
                </a:solidFill>
                <a:latin typeface="Arial" panose="020B0604020202020204" pitchFamily="34" charset="0"/>
              </a:defRPr>
            </a:lvl6pPr>
            <a:lvl7pPr eaLnBrk="0" fontAlgn="base" hangingPunct="0">
              <a:spcBef>
                <a:spcPct val="0"/>
              </a:spcBef>
              <a:spcAft>
                <a:spcPct val="0"/>
              </a:spcAft>
              <a:tabLst>
                <a:tab pos="9752013" algn="l"/>
              </a:tabLst>
              <a:defRPr>
                <a:solidFill>
                  <a:schemeClr val="tx1"/>
                </a:solidFill>
                <a:latin typeface="Arial" panose="020B0604020202020204" pitchFamily="34" charset="0"/>
              </a:defRPr>
            </a:lvl7pPr>
            <a:lvl8pPr eaLnBrk="0" fontAlgn="base" hangingPunct="0">
              <a:spcBef>
                <a:spcPct val="0"/>
              </a:spcBef>
              <a:spcAft>
                <a:spcPct val="0"/>
              </a:spcAft>
              <a:tabLst>
                <a:tab pos="9752013" algn="l"/>
              </a:tabLst>
              <a:defRPr>
                <a:solidFill>
                  <a:schemeClr val="tx1"/>
                </a:solidFill>
                <a:latin typeface="Arial" panose="020B0604020202020204" pitchFamily="34" charset="0"/>
              </a:defRPr>
            </a:lvl8pPr>
            <a:lvl9pPr eaLnBrk="0" fontAlgn="base" hangingPunct="0">
              <a:spcBef>
                <a:spcPct val="0"/>
              </a:spcBef>
              <a:spcAft>
                <a:spcPct val="0"/>
              </a:spcAft>
              <a:tabLst>
                <a:tab pos="97520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tab pos="9752013" algn="l"/>
              </a:tabLst>
            </a:pPr>
            <a:r>
              <a:rPr lang="en-US" altLang="en-US" sz="2400" b="1" u="sng" dirty="0">
                <a:solidFill>
                  <a:srgbClr val="FFFFFF"/>
                </a:solidFill>
                <a:ea typeface="Microsoft Sans Serif" panose="020B0604020202020204" pitchFamily="34" charset="0"/>
                <a:cs typeface="Arial" panose="020B0604020202020204" pitchFamily="34" charset="0"/>
              </a:rPr>
              <a:t>ĐỐI TƯỢNG</a:t>
            </a:r>
            <a:endParaRPr kumimoji="0" lang="en-US" altLang="en-US" sz="2400" b="1" i="0" u="sng" strike="noStrike" cap="none" normalizeH="0" baseline="0" dirty="0">
              <a:ln>
                <a:noFill/>
              </a:ln>
              <a:solidFill>
                <a:srgbClr val="FFFFFF"/>
              </a:solidFill>
              <a:effectLst/>
              <a:ea typeface="Microsoft Sans Serif" panose="020B0604020202020204" pitchFamily="34" charset="0"/>
              <a:cs typeface="Arial" panose="020B0604020202020204" pitchFamily="34" charset="0"/>
            </a:endParaRPr>
          </a:p>
          <a:p>
            <a:pPr marL="0" marR="0" lvl="0" indent="0" algn="ctr" defTabSz="928688"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K</a:t>
            </a:r>
            <a:r>
              <a:rPr kumimoji="0" lang="vi-VN"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hách book </a:t>
            </a:r>
            <a:r>
              <a:rPr kumimoji="0" lang="en-US" altLang="en-US" sz="1800" b="1" i="0" u="none" strike="noStrike" cap="none" normalizeH="0" baseline="0" dirty="0" err="1">
                <a:ln>
                  <a:noFill/>
                </a:ln>
                <a:solidFill>
                  <a:srgbClr val="FFFFFF"/>
                </a:solidFill>
                <a:effectLst/>
                <a:latin typeface="Arial" panose="020B0604020202020204" pitchFamily="34" charset="0"/>
                <a:ea typeface="Microsoft Sans Serif" panose="020B0604020202020204" pitchFamily="34" charset="0"/>
              </a:rPr>
              <a:t>dịch</a:t>
            </a:r>
            <a:r>
              <a:rPr kumimoji="0" lang="en-US"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 </a:t>
            </a:r>
            <a:r>
              <a:rPr kumimoji="0" lang="en-US" altLang="en-US" sz="1800" b="1" i="0" u="none" strike="noStrike" cap="none" normalizeH="0" baseline="0" dirty="0" err="1">
                <a:ln>
                  <a:noFill/>
                </a:ln>
                <a:solidFill>
                  <a:srgbClr val="FFFFFF"/>
                </a:solidFill>
                <a:effectLst/>
                <a:latin typeface="Arial" panose="020B0604020202020204" pitchFamily="34" charset="0"/>
                <a:ea typeface="Microsoft Sans Serif" panose="020B0604020202020204" pitchFamily="34" charset="0"/>
              </a:rPr>
              <a:t>vụ</a:t>
            </a:r>
            <a:r>
              <a:rPr kumimoji="0" lang="en-US"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 </a:t>
            </a:r>
            <a:r>
              <a:rPr kumimoji="0" lang="vi-VN"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trực tiếp</a:t>
            </a:r>
            <a:endParaRPr kumimoji="0" lang="en-US"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8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với Nụ Cười Việt</a:t>
            </a:r>
            <a:endParaRPr kumimoji="0" lang="vi-VN" altLang="en-US" sz="1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62902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A3AB96F-7615-9B6D-4474-01F2E22048EC}"/>
              </a:ext>
            </a:extLst>
          </p:cNvPr>
          <p:cNvGrpSpPr/>
          <p:nvPr/>
        </p:nvGrpSpPr>
        <p:grpSpPr>
          <a:xfrm>
            <a:off x="0" y="0"/>
            <a:ext cx="12192000" cy="6858000"/>
            <a:chOff x="0" y="457200"/>
            <a:chExt cx="18288000" cy="10287000"/>
          </a:xfrm>
        </p:grpSpPr>
        <p:sp>
          <p:nvSpPr>
            <p:cNvPr id="4" name="Rectangle 8">
              <a:extLst>
                <a:ext uri="{FF2B5EF4-FFF2-40B4-BE49-F238E27FC236}">
                  <a16:creationId xmlns:a16="http://schemas.microsoft.com/office/drawing/2014/main" id="{9CBCB2B2-F40E-91BE-DF07-6229F0FAB87A}"/>
                </a:ext>
              </a:extLst>
            </p:cNvPr>
            <p:cNvSpPr>
              <a:spLocks noChangeArrowheads="1"/>
            </p:cNvSpPr>
            <p:nvPr/>
          </p:nvSpPr>
          <p:spPr bwMode="auto">
            <a:xfrm>
              <a:off x="7391400" y="457200"/>
              <a:ext cx="10896600" cy="10287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7">
              <a:extLst>
                <a:ext uri="{FF2B5EF4-FFF2-40B4-BE49-F238E27FC236}">
                  <a16:creationId xmlns:a16="http://schemas.microsoft.com/office/drawing/2014/main" id="{CC5A8A75-24F7-E1B4-83A3-C4ED51C7A06A}"/>
                </a:ext>
              </a:extLst>
            </p:cNvPr>
            <p:cNvSpPr>
              <a:spLocks noChangeArrowheads="1"/>
            </p:cNvSpPr>
            <p:nvPr/>
          </p:nvSpPr>
          <p:spPr bwMode="auto">
            <a:xfrm>
              <a:off x="0" y="457200"/>
              <a:ext cx="7391400" cy="10287000"/>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8438" name="Picture 6">
              <a:extLst>
                <a:ext uri="{FF2B5EF4-FFF2-40B4-BE49-F238E27FC236}">
                  <a16:creationId xmlns:a16="http://schemas.microsoft.com/office/drawing/2014/main" id="{AFD3A267-3BEE-D6A0-2229-1B9410815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715" y="2220596"/>
              <a:ext cx="5095875" cy="596265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a:extLst>
                <a:ext uri="{FF2B5EF4-FFF2-40B4-BE49-F238E27FC236}">
                  <a16:creationId xmlns:a16="http://schemas.microsoft.com/office/drawing/2014/main" id="{6112C1B0-C7C0-8E87-F692-5C764E2E3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2588" y="735041"/>
              <a:ext cx="1277274" cy="126188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1">
            <a:extLst>
              <a:ext uri="{FF2B5EF4-FFF2-40B4-BE49-F238E27FC236}">
                <a16:creationId xmlns:a16="http://schemas.microsoft.com/office/drawing/2014/main" id="{A2E3FF26-D55E-7896-5891-DA623ADD5E5C}"/>
              </a:ext>
            </a:extLst>
          </p:cNvPr>
          <p:cNvSpPr>
            <a:spLocks noChangeArrowheads="1"/>
          </p:cNvSpPr>
          <p:nvPr/>
        </p:nvSpPr>
        <p:spPr bwMode="auto">
          <a:xfrm>
            <a:off x="5898505" y="1162689"/>
            <a:ext cx="540576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752013" algn="l"/>
              </a:tabLst>
              <a:defRPr>
                <a:solidFill>
                  <a:schemeClr val="tx1"/>
                </a:solidFill>
                <a:latin typeface="Arial" panose="020B0604020202020204" pitchFamily="34" charset="0"/>
              </a:defRPr>
            </a:lvl1pPr>
            <a:lvl2pPr eaLnBrk="0" fontAlgn="base" hangingPunct="0">
              <a:spcBef>
                <a:spcPct val="0"/>
              </a:spcBef>
              <a:spcAft>
                <a:spcPct val="0"/>
              </a:spcAft>
              <a:tabLst>
                <a:tab pos="9752013" algn="l"/>
              </a:tabLst>
              <a:defRPr>
                <a:solidFill>
                  <a:schemeClr val="tx1"/>
                </a:solidFill>
                <a:latin typeface="Arial" panose="020B0604020202020204" pitchFamily="34" charset="0"/>
              </a:defRPr>
            </a:lvl2pPr>
            <a:lvl3pPr eaLnBrk="0" fontAlgn="base" hangingPunct="0">
              <a:spcBef>
                <a:spcPct val="0"/>
              </a:spcBef>
              <a:spcAft>
                <a:spcPct val="0"/>
              </a:spcAft>
              <a:tabLst>
                <a:tab pos="9752013" algn="l"/>
              </a:tabLst>
              <a:defRPr>
                <a:solidFill>
                  <a:schemeClr val="tx1"/>
                </a:solidFill>
                <a:latin typeface="Arial" panose="020B0604020202020204" pitchFamily="34" charset="0"/>
              </a:defRPr>
            </a:lvl3pPr>
            <a:lvl4pPr eaLnBrk="0" fontAlgn="base" hangingPunct="0">
              <a:spcBef>
                <a:spcPct val="0"/>
              </a:spcBef>
              <a:spcAft>
                <a:spcPct val="0"/>
              </a:spcAft>
              <a:tabLst>
                <a:tab pos="9752013" algn="l"/>
              </a:tabLst>
              <a:defRPr>
                <a:solidFill>
                  <a:schemeClr val="tx1"/>
                </a:solidFill>
                <a:latin typeface="Arial" panose="020B0604020202020204" pitchFamily="34" charset="0"/>
              </a:defRPr>
            </a:lvl4pPr>
            <a:lvl5pPr eaLnBrk="0" fontAlgn="base" hangingPunct="0">
              <a:spcBef>
                <a:spcPct val="0"/>
              </a:spcBef>
              <a:spcAft>
                <a:spcPct val="0"/>
              </a:spcAft>
              <a:tabLst>
                <a:tab pos="9752013" algn="l"/>
              </a:tabLst>
              <a:defRPr>
                <a:solidFill>
                  <a:schemeClr val="tx1"/>
                </a:solidFill>
                <a:latin typeface="Arial" panose="020B0604020202020204" pitchFamily="34" charset="0"/>
              </a:defRPr>
            </a:lvl5pPr>
            <a:lvl6pPr eaLnBrk="0" fontAlgn="base" hangingPunct="0">
              <a:spcBef>
                <a:spcPct val="0"/>
              </a:spcBef>
              <a:spcAft>
                <a:spcPct val="0"/>
              </a:spcAft>
              <a:tabLst>
                <a:tab pos="9752013" algn="l"/>
              </a:tabLst>
              <a:defRPr>
                <a:solidFill>
                  <a:schemeClr val="tx1"/>
                </a:solidFill>
                <a:latin typeface="Arial" panose="020B0604020202020204" pitchFamily="34" charset="0"/>
              </a:defRPr>
            </a:lvl6pPr>
            <a:lvl7pPr eaLnBrk="0" fontAlgn="base" hangingPunct="0">
              <a:spcBef>
                <a:spcPct val="0"/>
              </a:spcBef>
              <a:spcAft>
                <a:spcPct val="0"/>
              </a:spcAft>
              <a:tabLst>
                <a:tab pos="9752013" algn="l"/>
              </a:tabLst>
              <a:defRPr>
                <a:solidFill>
                  <a:schemeClr val="tx1"/>
                </a:solidFill>
                <a:latin typeface="Arial" panose="020B0604020202020204" pitchFamily="34" charset="0"/>
              </a:defRPr>
            </a:lvl7pPr>
            <a:lvl8pPr eaLnBrk="0" fontAlgn="base" hangingPunct="0">
              <a:spcBef>
                <a:spcPct val="0"/>
              </a:spcBef>
              <a:spcAft>
                <a:spcPct val="0"/>
              </a:spcAft>
              <a:tabLst>
                <a:tab pos="9752013" algn="l"/>
              </a:tabLst>
              <a:defRPr>
                <a:solidFill>
                  <a:schemeClr val="tx1"/>
                </a:solidFill>
                <a:latin typeface="Arial" panose="020B0604020202020204" pitchFamily="34" charset="0"/>
              </a:defRPr>
            </a:lvl8pPr>
            <a:lvl9pPr eaLnBrk="0" fontAlgn="base" hangingPunct="0">
              <a:spcBef>
                <a:spcPct val="0"/>
              </a:spcBef>
              <a:spcAft>
                <a:spcPct val="0"/>
              </a:spcAft>
              <a:tabLst>
                <a:tab pos="97520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tab pos="9752013" algn="l"/>
              </a:tabLst>
            </a:pPr>
            <a:r>
              <a:rPr kumimoji="0" lang="vi-VN" altLang="en-US" sz="2400" b="1" i="0" u="sng" strike="noStrike" cap="none" normalizeH="0" baseline="0" dirty="0">
                <a:ln>
                  <a:noFill/>
                </a:ln>
                <a:solidFill>
                  <a:srgbClr val="FFFFFF"/>
                </a:solidFill>
                <a:effectLst/>
                <a:ea typeface="Microsoft Sans Serif" panose="020B0604020202020204" pitchFamily="34" charset="0"/>
                <a:cs typeface="Arial" panose="020B0604020202020204" pitchFamily="34" charset="0"/>
              </a:rPr>
              <a:t>NỘI DUNG </a:t>
            </a:r>
            <a:r>
              <a:rPr kumimoji="0" lang="en-US" altLang="en-US" sz="2400" b="1" i="0" u="sng" strike="noStrike" cap="none" normalizeH="0" baseline="0" dirty="0">
                <a:ln>
                  <a:noFill/>
                </a:ln>
                <a:solidFill>
                  <a:srgbClr val="FFFFFF"/>
                </a:solidFill>
                <a:effectLst/>
                <a:ea typeface="Microsoft Sans Serif" panose="020B0604020202020204" pitchFamily="34" charset="0"/>
                <a:cs typeface="Arial" panose="020B0604020202020204" pitchFamily="34" charset="0"/>
              </a:rPr>
              <a:t>2</a:t>
            </a:r>
          </a:p>
          <a:p>
            <a:pPr marL="0" marR="0" lvl="0" indent="0" algn="ctr" defTabSz="914400" rtl="0" eaLnBrk="0" fontAlgn="base" latinLnBrk="0" hangingPunct="0">
              <a:lnSpc>
                <a:spcPct val="150000"/>
              </a:lnSpc>
              <a:spcBef>
                <a:spcPct val="0"/>
              </a:spcBef>
              <a:spcAft>
                <a:spcPct val="0"/>
              </a:spcAft>
              <a:buClrTx/>
              <a:buSzTx/>
              <a:buFontTx/>
              <a:buNone/>
              <a:tabLst>
                <a:tab pos="9752013" algn="l"/>
              </a:tabLst>
            </a:pPr>
            <a:r>
              <a:rPr lang="vi-VN" sz="1800" b="1" spc="-70" dirty="0">
                <a:solidFill>
                  <a:srgbClr val="FFFFFF"/>
                </a:solidFill>
                <a:effectLst/>
                <a:latin typeface="Arial" panose="020B0604020202020204" pitchFamily="34" charset="0"/>
                <a:ea typeface="Arial" panose="020B0604020202020204" pitchFamily="34" charset="0"/>
              </a:rPr>
              <a:t>Bán gói </a:t>
            </a:r>
            <a:r>
              <a:rPr lang="vi-VN" sz="1800" b="1" spc="-65" dirty="0">
                <a:solidFill>
                  <a:srgbClr val="FFFFFF"/>
                </a:solidFill>
                <a:effectLst/>
                <a:latin typeface="Arial" panose="020B0604020202020204" pitchFamily="34" charset="0"/>
                <a:ea typeface="Arial" panose="020B0604020202020204" pitchFamily="34" charset="0"/>
              </a:rPr>
              <a:t>sản</a:t>
            </a:r>
            <a:r>
              <a:rPr lang="vi-VN" sz="1800" b="1" spc="-60" dirty="0">
                <a:solidFill>
                  <a:srgbClr val="FFFFFF"/>
                </a:solidFill>
                <a:effectLst/>
                <a:latin typeface="Arial" panose="020B0604020202020204" pitchFamily="34" charset="0"/>
                <a:ea typeface="Arial" panose="020B0604020202020204" pitchFamily="34" charset="0"/>
              </a:rPr>
              <a:t> </a:t>
            </a:r>
            <a:r>
              <a:rPr lang="vi-VN" sz="1800" b="1" spc="-80" dirty="0">
                <a:solidFill>
                  <a:srgbClr val="FFFFFF"/>
                </a:solidFill>
                <a:effectLst/>
                <a:latin typeface="Arial" panose="020B0604020202020204" pitchFamily="34" charset="0"/>
                <a:ea typeface="Arial" panose="020B0604020202020204" pitchFamily="34" charset="0"/>
              </a:rPr>
              <a:t>phẩm </a:t>
            </a:r>
            <a:r>
              <a:rPr lang="vi-VN" sz="1800" b="1" spc="-75" dirty="0">
                <a:solidFill>
                  <a:srgbClr val="FFFFFF"/>
                </a:solidFill>
                <a:effectLst/>
                <a:latin typeface="Arial" panose="020B0604020202020204" pitchFamily="34" charset="0"/>
                <a:ea typeface="Arial" panose="020B0604020202020204" pitchFamily="34" charset="0"/>
              </a:rPr>
              <a:t>và nhận 20% chiết</a:t>
            </a:r>
            <a:r>
              <a:rPr lang="vi-VN" sz="1800" b="1" spc="-70" dirty="0">
                <a:solidFill>
                  <a:srgbClr val="FFFFFF"/>
                </a:solidFill>
                <a:effectLst/>
                <a:latin typeface="Arial" panose="020B0604020202020204" pitchFamily="34" charset="0"/>
                <a:ea typeface="Arial" panose="020B0604020202020204" pitchFamily="34" charset="0"/>
              </a:rPr>
              <a:t> </a:t>
            </a:r>
            <a:r>
              <a:rPr lang="vi-VN" sz="1800" b="1" spc="-75" dirty="0">
                <a:solidFill>
                  <a:srgbClr val="FFFFFF"/>
                </a:solidFill>
                <a:effectLst/>
                <a:latin typeface="Arial" panose="020B0604020202020204" pitchFamily="34" charset="0"/>
                <a:ea typeface="Arial" panose="020B0604020202020204" pitchFamily="34" charset="0"/>
              </a:rPr>
              <a:t>khấu</a:t>
            </a:r>
            <a:r>
              <a:rPr lang="vi-VN" sz="1800" b="1" spc="-205" dirty="0">
                <a:solidFill>
                  <a:srgbClr val="FFFFFF"/>
                </a:solidFill>
                <a:effectLst/>
                <a:latin typeface="Arial" panose="020B0604020202020204" pitchFamily="34" charset="0"/>
                <a:ea typeface="Arial" panose="020B0604020202020204" pitchFamily="34" charset="0"/>
              </a:rPr>
              <a:t> </a:t>
            </a:r>
            <a:r>
              <a:rPr lang="vi-VN" sz="1800" b="1" spc="-75" dirty="0">
                <a:solidFill>
                  <a:srgbClr val="FFFFFF"/>
                </a:solidFill>
                <a:effectLst/>
                <a:latin typeface="Arial" panose="020B0604020202020204" pitchFamily="34" charset="0"/>
                <a:ea typeface="Arial" panose="020B0604020202020204" pitchFamily="34" charset="0"/>
              </a:rPr>
              <a:t>đối</a:t>
            </a:r>
            <a:r>
              <a:rPr lang="vi-VN" sz="1800" b="1" spc="-200" dirty="0">
                <a:solidFill>
                  <a:srgbClr val="FFFFFF"/>
                </a:solidFill>
                <a:effectLst/>
                <a:latin typeface="Arial" panose="020B0604020202020204" pitchFamily="34" charset="0"/>
                <a:ea typeface="Arial" panose="020B0604020202020204" pitchFamily="34" charset="0"/>
              </a:rPr>
              <a:t> </a:t>
            </a:r>
            <a:r>
              <a:rPr lang="vi-VN" sz="1800" b="1" spc="-75" dirty="0">
                <a:solidFill>
                  <a:srgbClr val="FFFFFF"/>
                </a:solidFill>
                <a:effectLst/>
                <a:latin typeface="Arial" panose="020B0604020202020204" pitchFamily="34" charset="0"/>
                <a:ea typeface="Arial" panose="020B0604020202020204" pitchFamily="34" charset="0"/>
              </a:rPr>
              <a:t>tác</a:t>
            </a:r>
            <a:r>
              <a:rPr lang="vi-VN" sz="1800" b="1" spc="-205" dirty="0">
                <a:solidFill>
                  <a:srgbClr val="FFFFFF"/>
                </a:solidFill>
                <a:effectLst/>
                <a:latin typeface="Arial" panose="020B0604020202020204" pitchFamily="34" charset="0"/>
                <a:ea typeface="Arial" panose="020B0604020202020204" pitchFamily="34" charset="0"/>
              </a:rPr>
              <a:t> </a:t>
            </a:r>
            <a:r>
              <a:rPr lang="vi-VN" sz="1800" b="1" spc="-70" dirty="0">
                <a:solidFill>
                  <a:srgbClr val="FFFFFF"/>
                </a:solidFill>
                <a:effectLst/>
                <a:latin typeface="Arial" panose="020B0604020202020204" pitchFamily="34" charset="0"/>
                <a:ea typeface="Arial" panose="020B0604020202020204" pitchFamily="34" charset="0"/>
              </a:rPr>
              <a:t>của</a:t>
            </a:r>
            <a:r>
              <a:rPr lang="vi-VN" sz="1800" b="1" spc="-200" dirty="0">
                <a:solidFill>
                  <a:srgbClr val="FFFFFF"/>
                </a:solidFill>
                <a:effectLst/>
                <a:latin typeface="Arial" panose="020B0604020202020204" pitchFamily="34" charset="0"/>
                <a:ea typeface="Arial" panose="020B0604020202020204" pitchFamily="34" charset="0"/>
              </a:rPr>
              <a:t> </a:t>
            </a:r>
            <a:r>
              <a:rPr lang="vi-VN" sz="1800" b="1" spc="-70" dirty="0">
                <a:solidFill>
                  <a:srgbClr val="FFFFFF"/>
                </a:solidFill>
                <a:effectLst/>
                <a:latin typeface="Arial" panose="020B0604020202020204" pitchFamily="34" charset="0"/>
                <a:ea typeface="Arial" panose="020B0604020202020204" pitchFamily="34" charset="0"/>
              </a:rPr>
              <a:t>Nụ</a:t>
            </a:r>
            <a:r>
              <a:rPr lang="vi-VN" sz="1800" b="1" spc="-205" dirty="0">
                <a:solidFill>
                  <a:srgbClr val="FFFFFF"/>
                </a:solidFill>
                <a:effectLst/>
                <a:latin typeface="Arial" panose="020B0604020202020204" pitchFamily="34" charset="0"/>
                <a:ea typeface="Arial" panose="020B0604020202020204" pitchFamily="34" charset="0"/>
              </a:rPr>
              <a:t> </a:t>
            </a:r>
            <a:r>
              <a:rPr lang="vi-VN" sz="1800" b="1" spc="-70" dirty="0">
                <a:solidFill>
                  <a:srgbClr val="FFFFFF"/>
                </a:solidFill>
                <a:effectLst/>
                <a:latin typeface="Arial" panose="020B0604020202020204" pitchFamily="34" charset="0"/>
                <a:ea typeface="Arial" panose="020B0604020202020204" pitchFamily="34" charset="0"/>
              </a:rPr>
              <a:t>Cười</a:t>
            </a:r>
            <a:r>
              <a:rPr lang="vi-VN" sz="1800" b="1" spc="-1095" dirty="0">
                <a:solidFill>
                  <a:srgbClr val="FFFFFF"/>
                </a:solidFill>
                <a:effectLst/>
                <a:latin typeface="Arial" panose="020B0604020202020204" pitchFamily="34" charset="0"/>
                <a:ea typeface="Arial" panose="020B0604020202020204" pitchFamily="34" charset="0"/>
              </a:rPr>
              <a:t> </a:t>
            </a:r>
            <a:r>
              <a:rPr lang="vi-VN" sz="1800" b="1" dirty="0">
                <a:solidFill>
                  <a:srgbClr val="FFFFFF"/>
                </a:solidFill>
                <a:effectLst/>
                <a:latin typeface="Arial" panose="020B0604020202020204" pitchFamily="34" charset="0"/>
                <a:ea typeface="Arial" panose="020B0604020202020204" pitchFamily="34" charset="0"/>
              </a:rPr>
              <a:t>Việt</a:t>
            </a:r>
            <a:endParaRPr lang="en-US" b="1" dirty="0">
              <a:ea typeface="Arial" panose="020B0604020202020204" pitchFamily="34" charset="0"/>
            </a:endParaRPr>
          </a:p>
          <a:p>
            <a:pPr marL="342900" marR="0" indent="-342900">
              <a:buClr>
                <a:srgbClr val="FFFFFF"/>
              </a:buClr>
              <a:buSzPts val="2200"/>
              <a:buFont typeface="Arial" panose="020B0604020202020204" pitchFamily="34" charset="0"/>
              <a:buChar char="•"/>
              <a:tabLst>
                <a:tab pos="9751695" algn="l"/>
              </a:tabLst>
            </a:pPr>
            <a:r>
              <a:rPr lang="en-US" spc="-5" dirty="0" err="1">
                <a:solidFill>
                  <a:srgbClr val="FFFFFF"/>
                </a:solidFill>
                <a:latin typeface="Microsoft Sans Serif" panose="020B0604020202020204" pitchFamily="34" charset="0"/>
                <a:ea typeface="Microsoft Sans Serif" panose="020B0604020202020204" pitchFamily="34" charset="0"/>
              </a:rPr>
              <a:t>Gói</a:t>
            </a:r>
            <a:r>
              <a:rPr lang="en-US" spc="-5" dirty="0">
                <a:solidFill>
                  <a:srgbClr val="FFFFFF"/>
                </a:solidFill>
                <a:latin typeface="Microsoft Sans Serif" panose="020B0604020202020204" pitchFamily="34" charset="0"/>
                <a:ea typeface="Microsoft Sans Serif" panose="020B0604020202020204" pitchFamily="34" charset="0"/>
              </a:rPr>
              <a:t> </a:t>
            </a:r>
            <a:r>
              <a:rPr lang="en-US" spc="-5" dirty="0" err="1">
                <a:solidFill>
                  <a:srgbClr val="FFFFFF"/>
                </a:solidFill>
                <a:latin typeface="Microsoft Sans Serif" panose="020B0604020202020204" pitchFamily="34" charset="0"/>
                <a:ea typeface="Microsoft Sans Serif" panose="020B0604020202020204" pitchFamily="34" charset="0"/>
              </a:rPr>
              <a:t>răng</a:t>
            </a:r>
            <a:r>
              <a:rPr lang="en-US" spc="-5" dirty="0">
                <a:solidFill>
                  <a:srgbClr val="FFFFFF"/>
                </a:solidFill>
                <a:latin typeface="Microsoft Sans Serif" panose="020B0604020202020204" pitchFamily="34" charset="0"/>
                <a:ea typeface="Microsoft Sans Serif" panose="020B0604020202020204" pitchFamily="34" charset="0"/>
              </a:rPr>
              <a:t> </a:t>
            </a:r>
            <a:r>
              <a:rPr lang="en-US" spc="-5" dirty="0" err="1">
                <a:solidFill>
                  <a:srgbClr val="FFFFFF"/>
                </a:solidFill>
                <a:latin typeface="Microsoft Sans Serif" panose="020B0604020202020204" pitchFamily="34" charset="0"/>
                <a:ea typeface="Microsoft Sans Serif" panose="020B0604020202020204" pitchFamily="34" charset="0"/>
              </a:rPr>
              <a:t>sứ</a:t>
            </a:r>
            <a:r>
              <a:rPr lang="en-US" spc="-5" dirty="0">
                <a:solidFill>
                  <a:srgbClr val="FFFFFF"/>
                </a:solidFill>
                <a:latin typeface="Microsoft Sans Serif" panose="020B0604020202020204" pitchFamily="34" charset="0"/>
                <a:ea typeface="Microsoft Sans Serif" panose="020B0604020202020204" pitchFamily="34" charset="0"/>
              </a:rPr>
              <a:t> Lava Plus 20 </a:t>
            </a:r>
            <a:r>
              <a:rPr lang="en-US" spc="-5" dirty="0" err="1">
                <a:solidFill>
                  <a:srgbClr val="FFFFFF"/>
                </a:solidFill>
                <a:latin typeface="Microsoft Sans Serif" panose="020B0604020202020204" pitchFamily="34" charset="0"/>
                <a:ea typeface="Microsoft Sans Serif" panose="020B0604020202020204" pitchFamily="34" charset="0"/>
              </a:rPr>
              <a:t>răng</a:t>
            </a:r>
            <a:r>
              <a:rPr lang="en-US" spc="-5" dirty="0">
                <a:solidFill>
                  <a:srgbClr val="FFFFFF"/>
                </a:solidFill>
                <a:latin typeface="Microsoft Sans Serif" panose="020B0604020202020204" pitchFamily="34" charset="0"/>
                <a:ea typeface="Microsoft Sans Serif" panose="020B0604020202020204" pitchFamily="34" charset="0"/>
              </a:rPr>
              <a:t> – 160 </a:t>
            </a:r>
            <a:r>
              <a:rPr lang="en-US" spc="-5" dirty="0" err="1">
                <a:solidFill>
                  <a:srgbClr val="FFFFFF"/>
                </a:solidFill>
                <a:latin typeface="Microsoft Sans Serif" panose="020B0604020202020204" pitchFamily="34" charset="0"/>
                <a:ea typeface="Microsoft Sans Serif" panose="020B0604020202020204" pitchFamily="34" charset="0"/>
              </a:rPr>
              <a:t>triệu</a:t>
            </a:r>
            <a:endParaRPr lang="en-US" spc="-5" dirty="0">
              <a:solidFill>
                <a:srgbClr val="FFFFFF"/>
              </a:solidFill>
              <a:latin typeface="Microsoft Sans Serif" panose="020B0604020202020204" pitchFamily="34" charset="0"/>
              <a:ea typeface="Microsoft Sans Serif" panose="020B0604020202020204" pitchFamily="34" charset="0"/>
            </a:endParaRPr>
          </a:p>
          <a:p>
            <a:pPr marL="342900" marR="0" indent="-342900">
              <a:buClr>
                <a:srgbClr val="FFFFFF"/>
              </a:buClr>
              <a:buSzPts val="2200"/>
              <a:buFont typeface="Arial" panose="020B0604020202020204" pitchFamily="34" charset="0"/>
              <a:buChar char="•"/>
              <a:tabLst>
                <a:tab pos="9751695" algn="l"/>
              </a:tabLst>
            </a:pPr>
            <a:r>
              <a:rPr lang="vi-VN" spc="-5" dirty="0">
                <a:solidFill>
                  <a:srgbClr val="FFFFFF"/>
                </a:solidFill>
                <a:latin typeface="Microsoft Sans Serif" panose="020B0604020202020204" pitchFamily="34" charset="0"/>
                <a:ea typeface="Microsoft Sans Serif" panose="020B0604020202020204" pitchFamily="34" charset="0"/>
              </a:rPr>
              <a:t>Gói dán sứ Veneer 20 răng – 120 triệu</a:t>
            </a:r>
            <a:endParaRPr lang="en-US" spc="-5" dirty="0">
              <a:solidFill>
                <a:srgbClr val="FFFFFF"/>
              </a:solidFill>
              <a:latin typeface="Microsoft Sans Serif" panose="020B0604020202020204" pitchFamily="34" charset="0"/>
              <a:ea typeface="Microsoft Sans Serif" panose="020B0604020202020204" pitchFamily="34" charset="0"/>
            </a:endParaRPr>
          </a:p>
          <a:p>
            <a:pPr marL="342900" lvl="0" indent="-342900">
              <a:buClr>
                <a:srgbClr val="FFFFFF"/>
              </a:buClr>
              <a:buSzPts val="2200"/>
              <a:buFont typeface="Arial" panose="020B0604020202020204" pitchFamily="34" charset="0"/>
              <a:buChar char="•"/>
              <a:tabLst>
                <a:tab pos="9751695" algn="l"/>
              </a:tabLst>
            </a:pPr>
            <a:r>
              <a:rPr lang="vi-VN" sz="1800" spc="-5" dirty="0">
                <a:solidFill>
                  <a:srgbClr val="FFFFFF"/>
                </a:solidFill>
                <a:effectLst/>
                <a:latin typeface="Microsoft Sans Serif" panose="020B0604020202020204" pitchFamily="34" charset="0"/>
                <a:ea typeface="Microsoft Sans Serif" panose="020B0604020202020204" pitchFamily="34" charset="0"/>
              </a:rPr>
              <a:t>Gói</a:t>
            </a:r>
            <a:r>
              <a:rPr lang="vi-VN" sz="1800" spc="-115"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răng</a:t>
            </a:r>
            <a:r>
              <a:rPr lang="vi-VN" sz="1800" spc="-11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sứ</a:t>
            </a:r>
            <a:r>
              <a:rPr lang="vi-VN" sz="1800" spc="-11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Ceron</a:t>
            </a:r>
            <a:r>
              <a:rPr lang="vi-VN" sz="1800" spc="-11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HT</a:t>
            </a:r>
            <a:r>
              <a:rPr lang="vi-VN" sz="1800" spc="-11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20</a:t>
            </a:r>
            <a:r>
              <a:rPr lang="vi-VN" sz="1800" spc="-11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răng</a:t>
            </a:r>
            <a:r>
              <a:rPr lang="vi-VN" sz="1800" spc="-11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a:t>
            </a:r>
            <a:r>
              <a:rPr lang="vi-VN" sz="1800" spc="-11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100</a:t>
            </a:r>
            <a:r>
              <a:rPr lang="vi-VN" sz="1800" spc="-115"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triệu</a:t>
            </a:r>
            <a:endParaRPr lang="en-US" sz="1800" dirty="0">
              <a:effectLst/>
              <a:latin typeface="Microsoft Sans Serif" panose="020B0604020202020204" pitchFamily="34" charset="0"/>
              <a:ea typeface="Microsoft Sans Serif" panose="020B0604020202020204" pitchFamily="34" charset="0"/>
            </a:endParaRPr>
          </a:p>
          <a:p>
            <a:pPr marL="342900" lvl="0" indent="-342900">
              <a:buClr>
                <a:srgbClr val="FFFFFF"/>
              </a:buClr>
              <a:buSzPts val="2200"/>
              <a:buFont typeface="Arial" panose="020B0604020202020204" pitchFamily="34" charset="0"/>
              <a:buChar char="•"/>
              <a:tabLst>
                <a:tab pos="9751695" algn="l"/>
              </a:tabLst>
            </a:pPr>
            <a:r>
              <a:rPr lang="vi-VN" sz="1800" spc="-5" dirty="0">
                <a:solidFill>
                  <a:srgbClr val="FFFFFF"/>
                </a:solidFill>
                <a:effectLst/>
                <a:latin typeface="Microsoft Sans Serif" panose="020B0604020202020204" pitchFamily="34" charset="0"/>
                <a:ea typeface="Microsoft Sans Serif" panose="020B0604020202020204" pitchFamily="34" charset="0"/>
              </a:rPr>
              <a:t>Gói</a:t>
            </a:r>
            <a:r>
              <a:rPr lang="vi-VN" sz="1800" spc="-105"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răng</a:t>
            </a:r>
            <a:r>
              <a:rPr lang="vi-VN" sz="1800" spc="-10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sứ</a:t>
            </a:r>
            <a:r>
              <a:rPr lang="vi-VN" sz="1800" spc="-105"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Zirconia</a:t>
            </a:r>
            <a:r>
              <a:rPr lang="vi-VN" sz="1800" spc="-10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20</a:t>
            </a:r>
            <a:r>
              <a:rPr lang="vi-VN" sz="1800" spc="44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răng</a:t>
            </a:r>
            <a:r>
              <a:rPr lang="vi-VN" sz="1800" spc="-10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a:t>
            </a:r>
            <a:r>
              <a:rPr lang="vi-VN" sz="1800" spc="-100"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80</a:t>
            </a:r>
            <a:r>
              <a:rPr lang="vi-VN" sz="1800" spc="-105" dirty="0">
                <a:solidFill>
                  <a:srgbClr val="FFFFFF"/>
                </a:solidFill>
                <a:effectLst/>
                <a:latin typeface="Microsoft Sans Serif" panose="020B0604020202020204" pitchFamily="34" charset="0"/>
                <a:ea typeface="Microsoft Sans Serif" panose="020B0604020202020204" pitchFamily="34" charset="0"/>
              </a:rPr>
              <a:t> </a:t>
            </a:r>
            <a:r>
              <a:rPr lang="vi-VN" sz="1800" spc="-5" dirty="0">
                <a:solidFill>
                  <a:srgbClr val="FFFFFF"/>
                </a:solidFill>
                <a:effectLst/>
                <a:latin typeface="Microsoft Sans Serif" panose="020B0604020202020204" pitchFamily="34" charset="0"/>
                <a:ea typeface="Microsoft Sans Serif" panose="020B0604020202020204" pitchFamily="34" charset="0"/>
              </a:rPr>
              <a:t>triệu</a:t>
            </a:r>
            <a:endParaRPr lang="en-US" sz="1800" spc="-5" dirty="0">
              <a:effectLst/>
              <a:latin typeface="Microsoft Sans Serif" panose="020B0604020202020204" pitchFamily="34" charset="0"/>
              <a:ea typeface="Microsoft Sans Serif" panose="020B0604020202020204" pitchFamily="34" charset="0"/>
            </a:endParaRPr>
          </a:p>
        </p:txBody>
      </p:sp>
      <p:sp>
        <p:nvSpPr>
          <p:cNvPr id="14" name="Rectangle 11">
            <a:extLst>
              <a:ext uri="{FF2B5EF4-FFF2-40B4-BE49-F238E27FC236}">
                <a16:creationId xmlns:a16="http://schemas.microsoft.com/office/drawing/2014/main" id="{4D570D30-18BF-E5FC-E020-1EEB6FC00F77}"/>
              </a:ext>
            </a:extLst>
          </p:cNvPr>
          <p:cNvSpPr>
            <a:spLocks noChangeArrowheads="1"/>
          </p:cNvSpPr>
          <p:nvPr/>
        </p:nvSpPr>
        <p:spPr bwMode="auto">
          <a:xfrm>
            <a:off x="5898505" y="4646039"/>
            <a:ext cx="5405765" cy="100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752013" algn="l"/>
              </a:tabLst>
              <a:defRPr>
                <a:solidFill>
                  <a:schemeClr val="tx1"/>
                </a:solidFill>
                <a:latin typeface="Arial" panose="020B0604020202020204" pitchFamily="34" charset="0"/>
              </a:defRPr>
            </a:lvl1pPr>
            <a:lvl2pPr eaLnBrk="0" fontAlgn="base" hangingPunct="0">
              <a:spcBef>
                <a:spcPct val="0"/>
              </a:spcBef>
              <a:spcAft>
                <a:spcPct val="0"/>
              </a:spcAft>
              <a:tabLst>
                <a:tab pos="9752013" algn="l"/>
              </a:tabLst>
              <a:defRPr>
                <a:solidFill>
                  <a:schemeClr val="tx1"/>
                </a:solidFill>
                <a:latin typeface="Arial" panose="020B0604020202020204" pitchFamily="34" charset="0"/>
              </a:defRPr>
            </a:lvl2pPr>
            <a:lvl3pPr eaLnBrk="0" fontAlgn="base" hangingPunct="0">
              <a:spcBef>
                <a:spcPct val="0"/>
              </a:spcBef>
              <a:spcAft>
                <a:spcPct val="0"/>
              </a:spcAft>
              <a:tabLst>
                <a:tab pos="9752013" algn="l"/>
              </a:tabLst>
              <a:defRPr>
                <a:solidFill>
                  <a:schemeClr val="tx1"/>
                </a:solidFill>
                <a:latin typeface="Arial" panose="020B0604020202020204" pitchFamily="34" charset="0"/>
              </a:defRPr>
            </a:lvl3pPr>
            <a:lvl4pPr eaLnBrk="0" fontAlgn="base" hangingPunct="0">
              <a:spcBef>
                <a:spcPct val="0"/>
              </a:spcBef>
              <a:spcAft>
                <a:spcPct val="0"/>
              </a:spcAft>
              <a:tabLst>
                <a:tab pos="9752013" algn="l"/>
              </a:tabLst>
              <a:defRPr>
                <a:solidFill>
                  <a:schemeClr val="tx1"/>
                </a:solidFill>
                <a:latin typeface="Arial" panose="020B0604020202020204" pitchFamily="34" charset="0"/>
              </a:defRPr>
            </a:lvl4pPr>
            <a:lvl5pPr eaLnBrk="0" fontAlgn="base" hangingPunct="0">
              <a:spcBef>
                <a:spcPct val="0"/>
              </a:spcBef>
              <a:spcAft>
                <a:spcPct val="0"/>
              </a:spcAft>
              <a:tabLst>
                <a:tab pos="9752013" algn="l"/>
              </a:tabLst>
              <a:defRPr>
                <a:solidFill>
                  <a:schemeClr val="tx1"/>
                </a:solidFill>
                <a:latin typeface="Arial" panose="020B0604020202020204" pitchFamily="34" charset="0"/>
              </a:defRPr>
            </a:lvl5pPr>
            <a:lvl6pPr eaLnBrk="0" fontAlgn="base" hangingPunct="0">
              <a:spcBef>
                <a:spcPct val="0"/>
              </a:spcBef>
              <a:spcAft>
                <a:spcPct val="0"/>
              </a:spcAft>
              <a:tabLst>
                <a:tab pos="9752013" algn="l"/>
              </a:tabLst>
              <a:defRPr>
                <a:solidFill>
                  <a:schemeClr val="tx1"/>
                </a:solidFill>
                <a:latin typeface="Arial" panose="020B0604020202020204" pitchFamily="34" charset="0"/>
              </a:defRPr>
            </a:lvl6pPr>
            <a:lvl7pPr eaLnBrk="0" fontAlgn="base" hangingPunct="0">
              <a:spcBef>
                <a:spcPct val="0"/>
              </a:spcBef>
              <a:spcAft>
                <a:spcPct val="0"/>
              </a:spcAft>
              <a:tabLst>
                <a:tab pos="9752013" algn="l"/>
              </a:tabLst>
              <a:defRPr>
                <a:solidFill>
                  <a:schemeClr val="tx1"/>
                </a:solidFill>
                <a:latin typeface="Arial" panose="020B0604020202020204" pitchFamily="34" charset="0"/>
              </a:defRPr>
            </a:lvl7pPr>
            <a:lvl8pPr eaLnBrk="0" fontAlgn="base" hangingPunct="0">
              <a:spcBef>
                <a:spcPct val="0"/>
              </a:spcBef>
              <a:spcAft>
                <a:spcPct val="0"/>
              </a:spcAft>
              <a:tabLst>
                <a:tab pos="9752013" algn="l"/>
              </a:tabLst>
              <a:defRPr>
                <a:solidFill>
                  <a:schemeClr val="tx1"/>
                </a:solidFill>
                <a:latin typeface="Arial" panose="020B0604020202020204" pitchFamily="34" charset="0"/>
              </a:defRPr>
            </a:lvl8pPr>
            <a:lvl9pPr eaLnBrk="0" fontAlgn="base" hangingPunct="0">
              <a:spcBef>
                <a:spcPct val="0"/>
              </a:spcBef>
              <a:spcAft>
                <a:spcPct val="0"/>
              </a:spcAft>
              <a:tabLst>
                <a:tab pos="97520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tab pos="9752013" algn="l"/>
              </a:tabLst>
            </a:pPr>
            <a:r>
              <a:rPr lang="en-US" altLang="en-US" sz="2400" b="1" u="sng" dirty="0">
                <a:solidFill>
                  <a:srgbClr val="FFFFFF"/>
                </a:solidFill>
                <a:ea typeface="Microsoft Sans Serif" panose="020B0604020202020204" pitchFamily="34" charset="0"/>
                <a:cs typeface="Arial" panose="020B0604020202020204" pitchFamily="34" charset="0"/>
              </a:rPr>
              <a:t>ĐỐI TƯỢNG</a:t>
            </a:r>
          </a:p>
          <a:p>
            <a:pPr marL="0" marR="0" lvl="0" indent="0" algn="ctr" defTabSz="914400" rtl="0" eaLnBrk="0" fontAlgn="base" latinLnBrk="0" hangingPunct="0">
              <a:lnSpc>
                <a:spcPct val="150000"/>
              </a:lnSpc>
              <a:spcBef>
                <a:spcPct val="0"/>
              </a:spcBef>
              <a:spcAft>
                <a:spcPct val="0"/>
              </a:spcAft>
              <a:buClrTx/>
              <a:buSzTx/>
              <a:buFontTx/>
              <a:buNone/>
              <a:tabLst>
                <a:tab pos="9752013" algn="l"/>
              </a:tabLst>
            </a:pPr>
            <a:r>
              <a:rPr lang="en-US" dirty="0">
                <a:solidFill>
                  <a:srgbClr val="FFFFFF"/>
                </a:solidFill>
                <a:latin typeface="Microsoft Sans Serif" panose="020B0604020202020204" pitchFamily="34" charset="0"/>
                <a:ea typeface="Microsoft Sans Serif" panose="020B0604020202020204" pitchFamily="34" charset="0"/>
              </a:rPr>
              <a:t>K</a:t>
            </a:r>
            <a:r>
              <a:rPr lang="vi-VN" sz="1800" dirty="0">
                <a:solidFill>
                  <a:srgbClr val="FFFFFF"/>
                </a:solidFill>
                <a:effectLst/>
                <a:latin typeface="Microsoft Sans Serif" panose="020B0604020202020204" pitchFamily="34" charset="0"/>
                <a:ea typeface="Microsoft Sans Serif" panose="020B0604020202020204" pitchFamily="34" charset="0"/>
              </a:rPr>
              <a:t>hách</a:t>
            </a:r>
            <a:r>
              <a:rPr lang="vi-VN" sz="1800" spc="80" dirty="0">
                <a:solidFill>
                  <a:srgbClr val="FFFFFF"/>
                </a:solidFill>
                <a:effectLst/>
                <a:latin typeface="Microsoft Sans Serif" panose="020B0604020202020204" pitchFamily="34" charset="0"/>
                <a:ea typeface="Microsoft Sans Serif" panose="020B0604020202020204" pitchFamily="34" charset="0"/>
              </a:rPr>
              <a:t> </a:t>
            </a:r>
            <a:r>
              <a:rPr lang="vi-VN" sz="1800" dirty="0">
                <a:solidFill>
                  <a:srgbClr val="FFFFFF"/>
                </a:solidFill>
                <a:effectLst/>
                <a:latin typeface="Microsoft Sans Serif" panose="020B0604020202020204" pitchFamily="34" charset="0"/>
                <a:ea typeface="Microsoft Sans Serif" panose="020B0604020202020204" pitchFamily="34" charset="0"/>
              </a:rPr>
              <a:t>mua</a:t>
            </a:r>
            <a:r>
              <a:rPr lang="vi-VN" sz="1800" spc="80" dirty="0">
                <a:solidFill>
                  <a:srgbClr val="FFFFFF"/>
                </a:solidFill>
                <a:effectLst/>
                <a:latin typeface="Microsoft Sans Serif" panose="020B0604020202020204" pitchFamily="34" charset="0"/>
                <a:ea typeface="Microsoft Sans Serif" panose="020B0604020202020204" pitchFamily="34" charset="0"/>
              </a:rPr>
              <a:t> </a:t>
            </a:r>
            <a:r>
              <a:rPr lang="vi-VN" sz="1800" dirty="0">
                <a:solidFill>
                  <a:srgbClr val="FFFFFF"/>
                </a:solidFill>
                <a:effectLst/>
                <a:latin typeface="Microsoft Sans Serif" panose="020B0604020202020204" pitchFamily="34" charset="0"/>
                <a:ea typeface="Microsoft Sans Serif" panose="020B0604020202020204" pitchFamily="34" charset="0"/>
              </a:rPr>
              <a:t>tour</a:t>
            </a:r>
            <a:r>
              <a:rPr lang="vi-VN" sz="1800" spc="85" dirty="0">
                <a:solidFill>
                  <a:srgbClr val="FFFFFF"/>
                </a:solidFill>
                <a:effectLst/>
                <a:latin typeface="Microsoft Sans Serif" panose="020B0604020202020204" pitchFamily="34" charset="0"/>
                <a:ea typeface="Microsoft Sans Serif" panose="020B0604020202020204" pitchFamily="34" charset="0"/>
              </a:rPr>
              <a:t> </a:t>
            </a:r>
            <a:r>
              <a:rPr lang="vi-VN" sz="1800" dirty="0">
                <a:solidFill>
                  <a:srgbClr val="FFFFFF"/>
                </a:solidFill>
                <a:effectLst/>
                <a:latin typeface="Microsoft Sans Serif" panose="020B0604020202020204" pitchFamily="34" charset="0"/>
                <a:ea typeface="Microsoft Sans Serif" panose="020B0604020202020204" pitchFamily="34" charset="0"/>
              </a:rPr>
              <a:t>du</a:t>
            </a:r>
            <a:r>
              <a:rPr lang="vi-VN" sz="1800" spc="80" dirty="0">
                <a:solidFill>
                  <a:srgbClr val="FFFFFF"/>
                </a:solidFill>
                <a:effectLst/>
                <a:latin typeface="Microsoft Sans Serif" panose="020B0604020202020204" pitchFamily="34" charset="0"/>
                <a:ea typeface="Microsoft Sans Serif" panose="020B0604020202020204" pitchFamily="34" charset="0"/>
              </a:rPr>
              <a:t> </a:t>
            </a:r>
            <a:r>
              <a:rPr lang="vi-VN" sz="1800" dirty="0">
                <a:solidFill>
                  <a:srgbClr val="FFFFFF"/>
                </a:solidFill>
                <a:effectLst/>
                <a:latin typeface="Microsoft Sans Serif" panose="020B0604020202020204" pitchFamily="34" charset="0"/>
                <a:ea typeface="Microsoft Sans Serif" panose="020B0604020202020204" pitchFamily="34" charset="0"/>
              </a:rPr>
              <a:t>lịch</a:t>
            </a:r>
            <a:r>
              <a:rPr lang="vi-VN" sz="1800" spc="80" dirty="0">
                <a:solidFill>
                  <a:srgbClr val="FFFFFF"/>
                </a:solidFill>
                <a:effectLst/>
                <a:latin typeface="Microsoft Sans Serif" panose="020B0604020202020204" pitchFamily="34" charset="0"/>
                <a:ea typeface="Microsoft Sans Serif" panose="020B0604020202020204" pitchFamily="34" charset="0"/>
              </a:rPr>
              <a:t> </a:t>
            </a:r>
            <a:r>
              <a:rPr lang="vi-VN" sz="1800" dirty="0">
                <a:solidFill>
                  <a:srgbClr val="FFFFFF"/>
                </a:solidFill>
                <a:effectLst/>
                <a:latin typeface="Microsoft Sans Serif" panose="020B0604020202020204" pitchFamily="34" charset="0"/>
                <a:ea typeface="Microsoft Sans Serif" panose="020B0604020202020204" pitchFamily="34" charset="0"/>
              </a:rPr>
              <a:t>từ</a:t>
            </a:r>
            <a:r>
              <a:rPr lang="vi-VN" sz="1800" spc="80" dirty="0">
                <a:solidFill>
                  <a:srgbClr val="FFFFFF"/>
                </a:solidFill>
                <a:effectLst/>
                <a:latin typeface="Microsoft Sans Serif" panose="020B0604020202020204" pitchFamily="34" charset="0"/>
                <a:ea typeface="Microsoft Sans Serif" panose="020B0604020202020204" pitchFamily="34" charset="0"/>
              </a:rPr>
              <a:t> </a:t>
            </a:r>
            <a:r>
              <a:rPr lang="vi-VN" sz="1800" dirty="0">
                <a:solidFill>
                  <a:srgbClr val="FFFFFF"/>
                </a:solidFill>
                <a:effectLst/>
                <a:latin typeface="Microsoft Sans Serif" panose="020B0604020202020204" pitchFamily="34" charset="0"/>
                <a:ea typeface="Microsoft Sans Serif" panose="020B0604020202020204" pitchFamily="34" charset="0"/>
              </a:rPr>
              <a:t>các</a:t>
            </a:r>
            <a:r>
              <a:rPr lang="vi-VN" sz="1800" spc="80" dirty="0">
                <a:solidFill>
                  <a:srgbClr val="FFFFFF"/>
                </a:solidFill>
                <a:effectLst/>
                <a:latin typeface="Microsoft Sans Serif" panose="020B0604020202020204" pitchFamily="34" charset="0"/>
                <a:ea typeface="Microsoft Sans Serif" panose="020B0604020202020204" pitchFamily="34" charset="0"/>
              </a:rPr>
              <a:t> </a:t>
            </a:r>
            <a:r>
              <a:rPr lang="en-US" sz="1800" dirty="0" err="1">
                <a:solidFill>
                  <a:srgbClr val="FFFFFF"/>
                </a:solidFill>
                <a:effectLst/>
                <a:latin typeface="Microsoft Sans Serif" panose="020B0604020202020204" pitchFamily="34" charset="0"/>
                <a:ea typeface="Microsoft Sans Serif" panose="020B0604020202020204" pitchFamily="34" charset="0"/>
              </a:rPr>
              <a:t>công</a:t>
            </a:r>
            <a:r>
              <a:rPr lang="en-US" sz="1800" dirty="0">
                <a:solidFill>
                  <a:srgbClr val="FFFFFF"/>
                </a:solidFill>
                <a:effectLst/>
                <a:latin typeface="Microsoft Sans Serif" panose="020B0604020202020204" pitchFamily="34" charset="0"/>
                <a:ea typeface="Microsoft Sans Serif" panose="020B0604020202020204" pitchFamily="34" charset="0"/>
              </a:rPr>
              <a:t> ty </a:t>
            </a:r>
            <a:r>
              <a:rPr lang="en-US" sz="1800" dirty="0" err="1">
                <a:solidFill>
                  <a:srgbClr val="FFFFFF"/>
                </a:solidFill>
                <a:effectLst/>
                <a:latin typeface="Microsoft Sans Serif" panose="020B0604020202020204" pitchFamily="34" charset="0"/>
                <a:ea typeface="Microsoft Sans Serif" panose="020B0604020202020204" pitchFamily="34" charset="0"/>
              </a:rPr>
              <a:t>đối</a:t>
            </a:r>
            <a:r>
              <a:rPr lang="en-US" sz="1800" dirty="0">
                <a:solidFill>
                  <a:srgbClr val="FFFFFF"/>
                </a:solidFill>
                <a:effectLst/>
                <a:latin typeface="Microsoft Sans Serif" panose="020B0604020202020204" pitchFamily="34" charset="0"/>
                <a:ea typeface="Microsoft Sans Serif" panose="020B0604020202020204" pitchFamily="34" charset="0"/>
              </a:rPr>
              <a:t> </a:t>
            </a:r>
            <a:r>
              <a:rPr lang="en-US" sz="1800" dirty="0" err="1">
                <a:solidFill>
                  <a:srgbClr val="FFFFFF"/>
                </a:solidFill>
                <a:effectLst/>
                <a:latin typeface="Microsoft Sans Serif" panose="020B0604020202020204" pitchFamily="34" charset="0"/>
                <a:ea typeface="Microsoft Sans Serif" panose="020B0604020202020204" pitchFamily="34" charset="0"/>
              </a:rPr>
              <a:t>tác</a:t>
            </a:r>
            <a:endParaRPr lang="en-US" sz="1800" dirty="0">
              <a:effectLst/>
              <a:latin typeface="Microsoft Sans Serif" panose="020B0604020202020204" pitchFamily="34" charset="0"/>
              <a:ea typeface="Microsoft Sans Serif" panose="020B0604020202020204" pitchFamily="34" charset="0"/>
            </a:endParaRPr>
          </a:p>
        </p:txBody>
      </p:sp>
      <p:pic>
        <p:nvPicPr>
          <p:cNvPr id="22530" name="Picture 2">
            <a:extLst>
              <a:ext uri="{FF2B5EF4-FFF2-40B4-BE49-F238E27FC236}">
                <a16:creationId xmlns:a16="http://schemas.microsoft.com/office/drawing/2014/main" id="{A3831B3D-F041-4063-CCD2-EF1ABB928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11" y="1175597"/>
            <a:ext cx="33972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28AC3B5B-D246-1C07-3FEB-F52BCABB10C8}"/>
              </a:ext>
            </a:extLst>
          </p:cNvPr>
          <p:cNvSpPr txBox="1">
            <a:spLocks noChangeArrowheads="1"/>
          </p:cNvSpPr>
          <p:nvPr/>
        </p:nvSpPr>
        <p:spPr bwMode="auto">
          <a:xfrm>
            <a:off x="765810" y="4490964"/>
            <a:ext cx="4842510" cy="151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NỘI DUNG</a:t>
            </a:r>
            <a:endParaRPr kumimoji="0" lang="en-US" altLang="en-US" sz="44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HỢP TÁC</a:t>
            </a:r>
            <a:endParaRPr kumimoji="0" lang="vi-VN" altLang="en-US" sz="4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9399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4ACA525-7EFB-DBAC-F97B-7D8E33EA6CC2}"/>
              </a:ext>
            </a:extLst>
          </p:cNvPr>
          <p:cNvGrpSpPr/>
          <p:nvPr/>
        </p:nvGrpSpPr>
        <p:grpSpPr>
          <a:xfrm>
            <a:off x="-1" y="0"/>
            <a:ext cx="12192001" cy="6858000"/>
            <a:chOff x="-2" y="457200"/>
            <a:chExt cx="18288002" cy="10287000"/>
          </a:xfrm>
        </p:grpSpPr>
        <p:sp>
          <p:nvSpPr>
            <p:cNvPr id="11" name="Rectangle 8">
              <a:extLst>
                <a:ext uri="{FF2B5EF4-FFF2-40B4-BE49-F238E27FC236}">
                  <a16:creationId xmlns:a16="http://schemas.microsoft.com/office/drawing/2014/main" id="{E216FCCC-301B-C648-BBC9-2B01AC27BC5C}"/>
                </a:ext>
              </a:extLst>
            </p:cNvPr>
            <p:cNvSpPr>
              <a:spLocks noChangeArrowheads="1"/>
            </p:cNvSpPr>
            <p:nvPr/>
          </p:nvSpPr>
          <p:spPr bwMode="auto">
            <a:xfrm>
              <a:off x="7391400" y="457200"/>
              <a:ext cx="10896600" cy="10287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7">
              <a:extLst>
                <a:ext uri="{FF2B5EF4-FFF2-40B4-BE49-F238E27FC236}">
                  <a16:creationId xmlns:a16="http://schemas.microsoft.com/office/drawing/2014/main" id="{E3D7E91E-D62B-AE5F-3FBA-693E7D69E292}"/>
                </a:ext>
              </a:extLst>
            </p:cNvPr>
            <p:cNvSpPr>
              <a:spLocks noChangeArrowheads="1"/>
            </p:cNvSpPr>
            <p:nvPr/>
          </p:nvSpPr>
          <p:spPr bwMode="auto">
            <a:xfrm>
              <a:off x="-2" y="457200"/>
              <a:ext cx="13571621" cy="10287000"/>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3">
            <a:extLst>
              <a:ext uri="{FF2B5EF4-FFF2-40B4-BE49-F238E27FC236}">
                <a16:creationId xmlns:a16="http://schemas.microsoft.com/office/drawing/2014/main" id="{7781A82D-93F0-4CD1-7E86-07AE31698C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5">
            <a:extLst>
              <a:ext uri="{FF2B5EF4-FFF2-40B4-BE49-F238E27FC236}">
                <a16:creationId xmlns:a16="http://schemas.microsoft.com/office/drawing/2014/main" id="{FCAEA69F-50C4-74E5-7215-C0283D4182CF}"/>
              </a:ext>
            </a:extLst>
          </p:cNvPr>
          <p:cNvSpPr>
            <a:spLocks noChangeArrowheads="1"/>
          </p:cNvSpPr>
          <p:nvPr/>
        </p:nvSpPr>
        <p:spPr bwMode="auto">
          <a:xfrm>
            <a:off x="429623" y="1261220"/>
            <a:ext cx="841833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0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Thank You</a:t>
            </a:r>
            <a:r>
              <a:rPr kumimoji="0" lang="en-US" altLang="en-US" sz="12000" b="1"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cs typeface="Arial" panose="020B0604020202020204" pitchFamily="34" charset="0"/>
              </a:rPr>
              <a:t>!</a:t>
            </a:r>
            <a:endParaRPr kumimoji="0" lang="en-US" altLang="en-US" sz="800" b="0" i="0" u="none" strike="noStrike" cap="none" normalizeH="0" baseline="0" dirty="0">
              <a:ln>
                <a:noFill/>
              </a:ln>
              <a:solidFill>
                <a:schemeClr val="tx1"/>
              </a:solidFill>
              <a:effectLst/>
            </a:endParaRPr>
          </a:p>
        </p:txBody>
      </p:sp>
      <p:pic>
        <p:nvPicPr>
          <p:cNvPr id="23" name="Picture 22">
            <a:extLst>
              <a:ext uri="{FF2B5EF4-FFF2-40B4-BE49-F238E27FC236}">
                <a16:creationId xmlns:a16="http://schemas.microsoft.com/office/drawing/2014/main" id="{3AEF8080-CAEC-9030-1EA6-103D00EBFCA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847953" y="1261220"/>
            <a:ext cx="3790069" cy="3851313"/>
          </a:xfrm>
          <a:prstGeom prst="rect">
            <a:avLst/>
          </a:prstGeom>
        </p:spPr>
      </p:pic>
      <p:sp>
        <p:nvSpPr>
          <p:cNvPr id="25" name="TextBox 24">
            <a:extLst>
              <a:ext uri="{FF2B5EF4-FFF2-40B4-BE49-F238E27FC236}">
                <a16:creationId xmlns:a16="http://schemas.microsoft.com/office/drawing/2014/main" id="{93ABC3EC-8826-3610-D392-CF15BCB72A17}"/>
              </a:ext>
            </a:extLst>
          </p:cNvPr>
          <p:cNvSpPr txBox="1"/>
          <p:nvPr/>
        </p:nvSpPr>
        <p:spPr>
          <a:xfrm>
            <a:off x="1670050" y="3081037"/>
            <a:ext cx="6515100" cy="17543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ea typeface="Microsoft Sans Serif" panose="020B0604020202020204" pitchFamily="34" charset="0"/>
              </a:rPr>
              <a:t>Cơ sở 1: 117 Nguyễn Huệ, TP Huế</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ea typeface="Microsoft Sans Serif" panose="020B0604020202020204" pitchFamily="34" charset="0"/>
              </a:rPr>
              <a:t>Cơ sở 2: 111A Mai Thúc Loan, TP Huế</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ea typeface="Microsoft Sans Serif" panose="020B0604020202020204" pitchFamily="34" charset="0"/>
              </a:rPr>
              <a:t>Cơ sở 3: 1215 Nguyễn Tất Thành, Phú Bài, TP Huế</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ea typeface="Microsoft Sans Serif" panose="020B0604020202020204" pitchFamily="34" charset="0"/>
              </a:rPr>
              <a:t>Hotline 24/7: 089 919 6854</a:t>
            </a:r>
            <a:endParaRPr kumimoji="0" lang="en-US" altLang="en-US" b="0" i="0" u="none" strike="noStrike" cap="none" normalizeH="0" baseline="0" dirty="0">
              <a:ln>
                <a:noFill/>
              </a:ln>
              <a:solidFill>
                <a:srgbClr val="181769"/>
              </a:solidFill>
              <a:effectLst/>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ea typeface="Microsoft Sans Serif" panose="020B0604020202020204" pitchFamily="34" charset="0"/>
              </a:rPr>
              <a:t>Website: </a:t>
            </a:r>
            <a:r>
              <a:rPr kumimoji="0" lang="vi-VN" altLang="en-US" b="0" i="0" u="none" strike="noStrike" cap="none" normalizeH="0" baseline="0" dirty="0">
                <a:ln>
                  <a:noFill/>
                </a:ln>
                <a:solidFill>
                  <a:srgbClr val="181769"/>
                </a:solidFill>
                <a:effectLst/>
                <a:ea typeface="Microsoft Sans Serif" panose="020B0604020202020204" pitchFamily="34" charset="0"/>
                <a:hlinkClick r:id="rId3"/>
              </a:rPr>
              <a:t>https://nhakhoanucuoiviet.vn/</a:t>
            </a:r>
            <a:endParaRPr kumimoji="0" lang="en-US" altLang="en-US" b="0" i="0" u="none" strike="noStrike" cap="none" normalizeH="0" baseline="0" dirty="0">
              <a:ln>
                <a:noFill/>
              </a:ln>
              <a:solidFill>
                <a:srgbClr val="181769"/>
              </a:solidFill>
              <a:effectLst/>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ea typeface="Microsoft Sans Serif" panose="020B0604020202020204" pitchFamily="34" charset="0"/>
              </a:rPr>
              <a:t>Facebook: </a:t>
            </a:r>
            <a:r>
              <a:rPr kumimoji="0" lang="vi-VN" altLang="en-US" b="0" i="0" u="none" strike="noStrike" cap="none" normalizeH="0" baseline="0" dirty="0">
                <a:ln>
                  <a:noFill/>
                </a:ln>
                <a:solidFill>
                  <a:srgbClr val="181769"/>
                </a:solidFill>
                <a:effectLst/>
                <a:ea typeface="Microsoft Sans Serif" panose="020B0604020202020204" pitchFamily="34" charset="0"/>
                <a:hlinkClick r:id="rId4"/>
              </a:rPr>
              <a:t>https://www.facebook.com/nucuoivietmientrung</a:t>
            </a:r>
            <a:r>
              <a:rPr kumimoji="0" lang="en-US" altLang="en-US" b="0" i="0" u="none" strike="noStrike" cap="none" normalizeH="0" baseline="0" dirty="0">
                <a:ln>
                  <a:noFill/>
                </a:ln>
                <a:solidFill>
                  <a:srgbClr val="181769"/>
                </a:solidFill>
                <a:effectLst/>
                <a:ea typeface="Microsoft Sans Serif" panose="020B0604020202020204" pitchFamily="34" charset="0"/>
              </a:rPr>
              <a:t> </a:t>
            </a:r>
            <a:endParaRPr kumimoji="0" lang="vi-VN" altLang="en-US"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375200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E14D5DF-7139-99EC-F213-F96EA7525221}"/>
              </a:ext>
            </a:extLst>
          </p:cNvPr>
          <p:cNvSpPr>
            <a:spLocks noChangeArrowheads="1"/>
          </p:cNvSpPr>
          <p:nvPr/>
        </p:nvSpPr>
        <p:spPr bwMode="auto">
          <a:xfrm>
            <a:off x="0" y="0"/>
            <a:ext cx="12192000" cy="6858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3">
            <a:extLst>
              <a:ext uri="{FF2B5EF4-FFF2-40B4-BE49-F238E27FC236}">
                <a16:creationId xmlns:a16="http://schemas.microsoft.com/office/drawing/2014/main" id="{34BECEFC-EBA1-1438-23BB-5F12FA7EBCFA}"/>
              </a:ext>
            </a:extLst>
          </p:cNvPr>
          <p:cNvGrpSpPr>
            <a:grpSpLocks/>
          </p:cNvGrpSpPr>
          <p:nvPr/>
        </p:nvGrpSpPr>
        <p:grpSpPr bwMode="auto">
          <a:xfrm>
            <a:off x="5369092" y="1004949"/>
            <a:ext cx="6822908" cy="5853051"/>
            <a:chOff x="13710" y="3229"/>
            <a:chExt cx="15090" cy="12945"/>
          </a:xfrm>
        </p:grpSpPr>
        <p:sp>
          <p:nvSpPr>
            <p:cNvPr id="6" name="Rectangle 6">
              <a:extLst>
                <a:ext uri="{FF2B5EF4-FFF2-40B4-BE49-F238E27FC236}">
                  <a16:creationId xmlns:a16="http://schemas.microsoft.com/office/drawing/2014/main" id="{D12D2603-5715-CEBC-520B-D6D82C84F7AA}"/>
                </a:ext>
              </a:extLst>
            </p:cNvPr>
            <p:cNvSpPr>
              <a:spLocks noChangeArrowheads="1"/>
            </p:cNvSpPr>
            <p:nvPr/>
          </p:nvSpPr>
          <p:spPr bwMode="auto">
            <a:xfrm>
              <a:off x="13710" y="3229"/>
              <a:ext cx="15090" cy="12945"/>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a:extLst>
                <a:ext uri="{FF2B5EF4-FFF2-40B4-BE49-F238E27FC236}">
                  <a16:creationId xmlns:a16="http://schemas.microsoft.com/office/drawing/2014/main" id="{EBA9BD22-9DBF-64ED-8EB9-DC32D6100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1" y="13069"/>
              <a:ext cx="2182" cy="215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B5CC96E-4D16-F848-ECC5-D90AAE85C78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703108" tIns="44436" rIns="2753445" bIns="0" numCol="1" anchor="ctr" anchorCtr="0" compatLnSpc="1">
            <a:prstTxWarp prst="textNoShape">
              <a:avLst/>
            </a:prstTxWarp>
            <a:spAutoFit/>
          </a:bodyPr>
          <a:lstStyle/>
          <a:p>
            <a:endParaRPr lang="en-US"/>
          </a:p>
        </p:txBody>
      </p:sp>
      <p:sp>
        <p:nvSpPr>
          <p:cNvPr id="11" name="Rectangle 10">
            <a:extLst>
              <a:ext uri="{FF2B5EF4-FFF2-40B4-BE49-F238E27FC236}">
                <a16:creationId xmlns:a16="http://schemas.microsoft.com/office/drawing/2014/main" id="{0E845C93-11F0-CF02-6A66-BA5974365B56}"/>
              </a:ext>
            </a:extLst>
          </p:cNvPr>
          <p:cNvSpPr>
            <a:spLocks noChangeArrowheads="1"/>
          </p:cNvSpPr>
          <p:nvPr/>
        </p:nvSpPr>
        <p:spPr bwMode="auto">
          <a:xfrm>
            <a:off x="5825820" y="3931474"/>
            <a:ext cx="54409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Hình thức kết hợp vừa đi du lịch,</a:t>
            </a:r>
            <a:endParaRPr kumimoji="0" lang="en-US" altLang="en-US" sz="24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vừa khám chữa răng, là một nhánh </a:t>
            </a:r>
            <a:endParaRPr kumimoji="0" lang="en-US" altLang="en-US" sz="24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của ngành du lịch chăm sóc sức khoẻ</a:t>
            </a:r>
            <a:r>
              <a:rPr kumimoji="0" lang="en-US" altLang="en-US" sz="24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a:t>
            </a:r>
            <a:endParaRPr kumimoji="0" lang="vi-VN" altLang="en-US" sz="24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E1F8B1C3-D8B3-27C5-73CD-0EC74C983897}"/>
              </a:ext>
            </a:extLst>
          </p:cNvPr>
          <p:cNvSpPr txBox="1"/>
          <p:nvPr/>
        </p:nvSpPr>
        <p:spPr>
          <a:xfrm>
            <a:off x="4857485" y="228600"/>
            <a:ext cx="8602054"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7200" b="1" i="0" u="sng" strike="noStrike" cap="none" normalizeH="0" baseline="0" dirty="0">
                <a:ln>
                  <a:noFill/>
                </a:ln>
                <a:solidFill>
                  <a:srgbClr val="FFFFFF"/>
                </a:solidFill>
                <a:effectLst/>
                <a:latin typeface="Arial" panose="020B0604020202020204" pitchFamily="34" charset="0"/>
                <a:ea typeface="Arial" panose="020B0604020202020204" pitchFamily="34" charset="0"/>
              </a:rPr>
              <a:t>DU LỊCH</a:t>
            </a:r>
            <a:endParaRPr kumimoji="0" lang="en-US" altLang="en-US" sz="7200" b="1" i="0" u="sng"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7200" b="1" i="0" u="sng" strike="noStrike" cap="none" normalizeH="0" baseline="0" dirty="0">
                <a:ln>
                  <a:noFill/>
                </a:ln>
                <a:solidFill>
                  <a:srgbClr val="FFFFFF"/>
                </a:solidFill>
                <a:effectLst/>
                <a:latin typeface="Arial" panose="020B0604020202020204" pitchFamily="34" charset="0"/>
                <a:ea typeface="Arial" panose="020B0604020202020204" pitchFamily="34" charset="0"/>
              </a:rPr>
              <a:t>NHA KHOA?</a:t>
            </a:r>
            <a:endParaRPr kumimoji="0" lang="en-US" altLang="en-US" sz="7200" b="1" i="0" u="sng" strike="noStrike" cap="none" normalizeH="0" baseline="0" dirty="0">
              <a:ln>
                <a:noFill/>
              </a:ln>
              <a:solidFill>
                <a:schemeClr val="tx1"/>
              </a:solidFill>
              <a:effectLst/>
              <a:latin typeface="Arial" panose="020B0604020202020204" pitchFamily="34" charset="0"/>
              <a:ea typeface="Arial" panose="020B0604020202020204" pitchFamily="34" charset="0"/>
            </a:endParaRPr>
          </a:p>
        </p:txBody>
      </p:sp>
      <p:pic>
        <p:nvPicPr>
          <p:cNvPr id="15" name="Picture 14">
            <a:extLst>
              <a:ext uri="{FF2B5EF4-FFF2-40B4-BE49-F238E27FC236}">
                <a16:creationId xmlns:a16="http://schemas.microsoft.com/office/drawing/2014/main" id="{FEE3F359-7BA1-EB35-FEAA-8E0B3F960192}"/>
              </a:ext>
            </a:extLst>
          </p:cNvPr>
          <p:cNvPicPr>
            <a:picLocks noChangeAspect="1"/>
          </p:cNvPicPr>
          <p:nvPr/>
        </p:nvPicPr>
        <p:blipFill rotWithShape="1">
          <a:blip r:embed="rId3">
            <a:extLst>
              <a:ext uri="{28A0092B-C50C-407E-A947-70E740481C1C}">
                <a14:useLocalDpi xmlns:a14="http://schemas.microsoft.com/office/drawing/2010/main" val="0"/>
              </a:ext>
            </a:extLst>
          </a:blip>
          <a:srcRect l="4424" t="8510" r="3223"/>
          <a:stretch/>
        </p:blipFill>
        <p:spPr>
          <a:xfrm>
            <a:off x="323851" y="2914650"/>
            <a:ext cx="4721391" cy="26366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38613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C64EFB23-59DE-C46E-A769-0D2DDD4BC10C}"/>
              </a:ext>
            </a:extLst>
          </p:cNvPr>
          <p:cNvSpPr>
            <a:spLocks noChangeArrowheads="1"/>
          </p:cNvSpPr>
          <p:nvPr/>
        </p:nvSpPr>
        <p:spPr bwMode="auto">
          <a:xfrm>
            <a:off x="5479415" y="1115847"/>
            <a:ext cx="6416013" cy="179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02756" tIns="253920" rIns="334857" bIns="177744"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vi-VN" altLang="en-US" sz="44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ĐỐI TƯỢNG</a:t>
            </a:r>
            <a:endParaRPr kumimoji="0" lang="en-US" altLang="en-US" sz="4400" b="1" i="0" u="none" strike="noStrike" cap="none" normalizeH="0" baseline="0" dirty="0">
              <a:ln>
                <a:noFill/>
              </a:ln>
              <a:solidFill>
                <a:srgbClr val="181769"/>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pPr>
            <a:r>
              <a:rPr kumimoji="0" lang="vi-VN" altLang="en-US" sz="44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KHÁCH HÀNG</a:t>
            </a:r>
            <a:endParaRPr kumimoji="0" lang="en-US" altLang="en-US" sz="44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p:txBody>
      </p:sp>
      <p:pic>
        <p:nvPicPr>
          <p:cNvPr id="5123" name="Picture 3">
            <a:extLst>
              <a:ext uri="{FF2B5EF4-FFF2-40B4-BE49-F238E27FC236}">
                <a16:creationId xmlns:a16="http://schemas.microsoft.com/office/drawing/2014/main" id="{E3C95763-96E8-D640-51DE-F9B72C8FF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743325" cy="351547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4EE55DF-0E69-F477-807F-399DACE29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767" y="4363453"/>
            <a:ext cx="4938233" cy="2491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CE16A48-E647-CFDF-2FEF-A55D8ED1A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1715" y="3342530"/>
            <a:ext cx="3743325" cy="35154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7723A380-1965-A7FB-E3B8-9B3279F06419}"/>
              </a:ext>
            </a:extLst>
          </p:cNvPr>
          <p:cNvSpPr>
            <a:spLocks noChangeArrowheads="1"/>
          </p:cNvSpPr>
          <p:nvPr/>
        </p:nvSpPr>
        <p:spPr bwMode="auto">
          <a:xfrm>
            <a:off x="3653790" y="0"/>
            <a:ext cx="3651250" cy="3429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6">
            <a:extLst>
              <a:ext uri="{FF2B5EF4-FFF2-40B4-BE49-F238E27FC236}">
                <a16:creationId xmlns:a16="http://schemas.microsoft.com/office/drawing/2014/main" id="{8C64E61B-7196-9B6D-C8E3-238DBB2A541A}"/>
              </a:ext>
            </a:extLst>
          </p:cNvPr>
          <p:cNvSpPr>
            <a:spLocks noChangeArrowheads="1"/>
          </p:cNvSpPr>
          <p:nvPr/>
        </p:nvSpPr>
        <p:spPr bwMode="auto">
          <a:xfrm>
            <a:off x="0" y="3429000"/>
            <a:ext cx="3651250" cy="3429000"/>
          </a:xfrm>
          <a:prstGeom prst="rect">
            <a:avLst/>
          </a:prstGeom>
          <a:solidFill>
            <a:srgbClr val="DE6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65C1AC4C-DA2B-1CDF-AB50-DEABF91BB43A}"/>
              </a:ext>
            </a:extLst>
          </p:cNvPr>
          <p:cNvSpPr txBox="1"/>
          <p:nvPr/>
        </p:nvSpPr>
        <p:spPr>
          <a:xfrm>
            <a:off x="3875873" y="630400"/>
            <a:ext cx="3180146" cy="203132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Khách hàng nội địa có nhu cầu khám phá tham quan Huế</a:t>
            </a:r>
            <a:r>
              <a:rPr kumimoji="0" lang="en-US"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Cần những giải pháp chăm sóc răng miệng an toàn, thẫm mĩ và giá cả hợp lý.</a:t>
            </a:r>
            <a:endParaRPr kumimoji="0" lang="vi-VN" altLang="en-US"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p:txBody>
      </p:sp>
      <p:sp>
        <p:nvSpPr>
          <p:cNvPr id="8" name="Rectangle 8">
            <a:extLst>
              <a:ext uri="{FF2B5EF4-FFF2-40B4-BE49-F238E27FC236}">
                <a16:creationId xmlns:a16="http://schemas.microsoft.com/office/drawing/2014/main" id="{80D0F542-68C5-2D27-B1D3-4C55E2183B4D}"/>
              </a:ext>
            </a:extLst>
          </p:cNvPr>
          <p:cNvSpPr>
            <a:spLocks noChangeArrowheads="1"/>
          </p:cNvSpPr>
          <p:nvPr/>
        </p:nvSpPr>
        <p:spPr bwMode="auto">
          <a:xfrm>
            <a:off x="0" y="3878395"/>
            <a:ext cx="3561715" cy="336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Kết hợp giữa du lịch và nha khoa tại Huế sẽ giúp các khách hang</a:t>
            </a:r>
            <a:r>
              <a:rPr kumimoji="0" lang="en-US"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vi-VN"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Tiết kiệm thời gian</a:t>
            </a:r>
            <a:endParaRPr kumimoji="0" lang="en-US"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vi-VN"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Tiết kiệm chi phí</a:t>
            </a:r>
            <a:endParaRPr kumimoji="0" lang="en-US" altLang="en-US"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vi-VN"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Trải nghiệm hình thức thư giãn chăm sóc sức khỏe mới</a:t>
            </a:r>
            <a:endParaRPr kumimoji="0" lang="vi-VN" altLang="en-US" b="0" i="0" u="none" strike="noStrike" cap="none" normalizeH="0" baseline="0" dirty="0">
              <a:ln>
                <a:noFill/>
              </a:ln>
              <a:solidFill>
                <a:schemeClr val="tx1"/>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en-US" b="0" i="0" u="none" strike="noStrike" cap="none" normalizeH="0" baseline="0" dirty="0">
                <a:ln>
                  <a:noFill/>
                </a:ln>
                <a:solidFill>
                  <a:schemeClr val="tx1"/>
                </a:solidFill>
                <a:effectLst/>
                <a:latin typeface="Arial" panose="020B0604020202020204" pitchFamily="34" charset="0"/>
                <a:ea typeface="Microsoft Sans Serif" panose="020B0604020202020204" pitchFamily="34" charset="0"/>
              </a:rPr>
              <a:t/>
            </a:r>
            <a:br>
              <a:rPr kumimoji="0" lang="vi-VN" altLang="en-US" b="0" i="0" u="none" strike="noStrike" cap="none" normalizeH="0" baseline="0" dirty="0">
                <a:ln>
                  <a:noFill/>
                </a:ln>
                <a:solidFill>
                  <a:schemeClr val="tx1"/>
                </a:solidFill>
                <a:effectLst/>
                <a:latin typeface="Arial" panose="020B0604020202020204" pitchFamily="34" charset="0"/>
                <a:ea typeface="Microsoft Sans Serif" panose="020B0604020202020204" pitchFamily="34" charset="0"/>
              </a:rPr>
            </a:br>
            <a:endParaRPr kumimoji="0" lang="vi-VN"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19601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C6AF2C7-D101-3F34-462D-CCDB449C8448}"/>
              </a:ext>
            </a:extLst>
          </p:cNvPr>
          <p:cNvGrpSpPr/>
          <p:nvPr/>
        </p:nvGrpSpPr>
        <p:grpSpPr>
          <a:xfrm>
            <a:off x="0" y="0"/>
            <a:ext cx="12192000" cy="6858000"/>
            <a:chOff x="0" y="0"/>
            <a:chExt cx="18288000" cy="10287000"/>
          </a:xfrm>
        </p:grpSpPr>
        <p:sp>
          <p:nvSpPr>
            <p:cNvPr id="7" name="Rectangle 7">
              <a:extLst>
                <a:ext uri="{FF2B5EF4-FFF2-40B4-BE49-F238E27FC236}">
                  <a16:creationId xmlns:a16="http://schemas.microsoft.com/office/drawing/2014/main" id="{DCBF6D1C-FDA1-F222-ED2A-0515E596256E}"/>
                </a:ext>
              </a:extLst>
            </p:cNvPr>
            <p:cNvSpPr>
              <a:spLocks noChangeArrowheads="1"/>
            </p:cNvSpPr>
            <p:nvPr/>
          </p:nvSpPr>
          <p:spPr bwMode="auto">
            <a:xfrm>
              <a:off x="8143875" y="0"/>
              <a:ext cx="10144125" cy="10287000"/>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3">
              <a:extLst>
                <a:ext uri="{FF2B5EF4-FFF2-40B4-BE49-F238E27FC236}">
                  <a16:creationId xmlns:a16="http://schemas.microsoft.com/office/drawing/2014/main" id="{35A935B9-18C0-11D4-882E-84400A8869EF}"/>
                </a:ext>
              </a:extLst>
            </p:cNvPr>
            <p:cNvGrpSpPr>
              <a:grpSpLocks/>
            </p:cNvGrpSpPr>
            <p:nvPr/>
          </p:nvGrpSpPr>
          <p:grpSpPr bwMode="auto">
            <a:xfrm>
              <a:off x="0" y="0"/>
              <a:ext cx="17622203" cy="10287000"/>
              <a:chOff x="0" y="0"/>
              <a:chExt cx="27752" cy="16200"/>
            </a:xfrm>
          </p:grpSpPr>
          <p:sp>
            <p:nvSpPr>
              <p:cNvPr id="9" name="Rectangle 6">
                <a:extLst>
                  <a:ext uri="{FF2B5EF4-FFF2-40B4-BE49-F238E27FC236}">
                    <a16:creationId xmlns:a16="http://schemas.microsoft.com/office/drawing/2014/main" id="{A7844C90-E0A1-DF2D-F4CC-0887B67CB286}"/>
                  </a:ext>
                </a:extLst>
              </p:cNvPr>
              <p:cNvSpPr>
                <a:spLocks noChangeArrowheads="1"/>
              </p:cNvSpPr>
              <p:nvPr/>
            </p:nvSpPr>
            <p:spPr bwMode="auto">
              <a:xfrm>
                <a:off x="0" y="0"/>
                <a:ext cx="12825" cy="16200"/>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a:extLst>
                  <a:ext uri="{FF2B5EF4-FFF2-40B4-BE49-F238E27FC236}">
                    <a16:creationId xmlns:a16="http://schemas.microsoft.com/office/drawing/2014/main" id="{E72A90CB-0DF6-E089-A4FE-48E23DC5A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7" y="14011"/>
                <a:ext cx="1245" cy="123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Rectangle 9">
            <a:extLst>
              <a:ext uri="{FF2B5EF4-FFF2-40B4-BE49-F238E27FC236}">
                <a16:creationId xmlns:a16="http://schemas.microsoft.com/office/drawing/2014/main" id="{F2032D3B-D865-AD64-57B6-4647425750D2}"/>
              </a:ext>
            </a:extLst>
          </p:cNvPr>
          <p:cNvSpPr>
            <a:spLocks noChangeArrowheads="1"/>
          </p:cNvSpPr>
          <p:nvPr/>
        </p:nvSpPr>
        <p:spPr bwMode="auto">
          <a:xfrm>
            <a:off x="-1257300" y="1039257"/>
            <a:ext cx="14204017" cy="448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752048" tIns="236463" rIns="8931636"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26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HUẾ</a:t>
            </a:r>
            <a:endParaRPr kumimoji="0" lang="en-US" altLang="en-US" sz="126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ĐIỂM ĐẾN</a:t>
            </a:r>
            <a:endParaRPr kumimoji="0" lang="en-US"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AN TOÀN</a:t>
            </a:r>
            <a:endParaRPr kumimoji="0" lang="en-US"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4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THÂN THIỆN</a:t>
            </a:r>
            <a:endParaRPr kumimoji="0" lang="en-US" altLang="en-US" sz="44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77EE6561-EE0E-4385-63A1-CB389DA9A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934" y="1508760"/>
            <a:ext cx="6583680" cy="3840480"/>
          </a:xfrm>
          <a:prstGeom prst="rect">
            <a:avLst/>
          </a:prstGeom>
        </p:spPr>
      </p:pic>
    </p:spTree>
    <p:extLst>
      <p:ext uri="{BB962C8B-B14F-4D97-AF65-F5344CB8AC3E}">
        <p14:creationId xmlns:p14="http://schemas.microsoft.com/office/powerpoint/2010/main" val="1751966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64374A4-0A17-E9CF-B9B1-A9A3C74A2A4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19457" y="0"/>
            <a:ext cx="3410797" cy="4884545"/>
          </a:xfrm>
          <a:prstGeom prst="rect">
            <a:avLst/>
          </a:prstGeom>
        </p:spPr>
      </p:pic>
      <p:pic>
        <p:nvPicPr>
          <p:cNvPr id="17" name="Picture 16">
            <a:extLst>
              <a:ext uri="{FF2B5EF4-FFF2-40B4-BE49-F238E27FC236}">
                <a16:creationId xmlns:a16="http://schemas.microsoft.com/office/drawing/2014/main" id="{C0A0DE0C-2D8A-3505-63F2-658E4B837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794" y="2564553"/>
            <a:ext cx="1548578" cy="2212255"/>
          </a:xfrm>
          <a:prstGeom prst="rect">
            <a:avLst/>
          </a:prstGeom>
        </p:spPr>
      </p:pic>
      <p:sp>
        <p:nvSpPr>
          <p:cNvPr id="4" name="Rectangle 10">
            <a:extLst>
              <a:ext uri="{FF2B5EF4-FFF2-40B4-BE49-F238E27FC236}">
                <a16:creationId xmlns:a16="http://schemas.microsoft.com/office/drawing/2014/main" id="{0AC3B630-5537-2C31-C6EF-78B6A82212B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9332" tIns="157113" rIns="13354605" bIns="0" numCol="1" anchor="ctr" anchorCtr="0" compatLnSpc="1">
            <a:prstTxWarp prst="textNoShape">
              <a:avLst/>
            </a:prstTxWarp>
            <a:spAutoFit/>
          </a:bodyPr>
          <a:lstStyle/>
          <a:p>
            <a:endParaRPr lang="en-US"/>
          </a:p>
        </p:txBody>
      </p:sp>
      <p:pic>
        <p:nvPicPr>
          <p:cNvPr id="8201" name="Picture 9">
            <a:extLst>
              <a:ext uri="{FF2B5EF4-FFF2-40B4-BE49-F238E27FC236}">
                <a16:creationId xmlns:a16="http://schemas.microsoft.com/office/drawing/2014/main" id="{A5130A14-DB0F-DA1C-76FA-07BE74F87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0360" y="0"/>
            <a:ext cx="4229100" cy="25675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a:extLst>
              <a:ext uri="{FF2B5EF4-FFF2-40B4-BE49-F238E27FC236}">
                <a16:creationId xmlns:a16="http://schemas.microsoft.com/office/drawing/2014/main" id="{EB6E779F-08C9-AA4E-883E-F24ED9CBD488}"/>
              </a:ext>
            </a:extLst>
          </p:cNvPr>
          <p:cNvSpPr>
            <a:spLocks noChangeArrowheads="1"/>
          </p:cNvSpPr>
          <p:nvPr/>
        </p:nvSpPr>
        <p:spPr bwMode="auto">
          <a:xfrm>
            <a:off x="9961033" y="2564553"/>
            <a:ext cx="2230967" cy="2197100"/>
          </a:xfrm>
          <a:prstGeom prst="rect">
            <a:avLst/>
          </a:prstGeom>
          <a:solidFill>
            <a:srgbClr val="61A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83023006-C15C-C0B0-2651-008785854472}"/>
              </a:ext>
            </a:extLst>
          </p:cNvPr>
          <p:cNvSpPr>
            <a:spLocks noChangeArrowheads="1"/>
          </p:cNvSpPr>
          <p:nvPr/>
        </p:nvSpPr>
        <p:spPr bwMode="auto">
          <a:xfrm>
            <a:off x="0" y="4715087"/>
            <a:ext cx="4546600" cy="2139950"/>
          </a:xfrm>
          <a:prstGeom prst="rect">
            <a:avLst/>
          </a:prstGeom>
          <a:solidFill>
            <a:srgbClr val="F5F5F5">
              <a:alpha val="658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195" name="Picture 3">
            <a:extLst>
              <a:ext uri="{FF2B5EF4-FFF2-40B4-BE49-F238E27FC236}">
                <a16:creationId xmlns:a16="http://schemas.microsoft.com/office/drawing/2014/main" id="{BDBF3565-7C9F-CA0F-37E4-A8464F0EA6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1" r="-1"/>
          <a:stretch/>
        </p:blipFill>
        <p:spPr bwMode="auto">
          <a:xfrm>
            <a:off x="428624" y="4970145"/>
            <a:ext cx="784171" cy="7738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57E9629C-90F8-CAE0-6D4E-AE8854F5F4F6}"/>
              </a:ext>
            </a:extLst>
          </p:cNvPr>
          <p:cNvSpPr>
            <a:spLocks noChangeArrowheads="1"/>
          </p:cNvSpPr>
          <p:nvPr/>
        </p:nvSpPr>
        <p:spPr bwMode="auto">
          <a:xfrm>
            <a:off x="10908453" y="3661410"/>
            <a:ext cx="1282700" cy="3194050"/>
          </a:xfrm>
          <a:prstGeom prst="rect">
            <a:avLst/>
          </a:prstGeom>
          <a:solidFill>
            <a:srgbClr val="DE6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11">
            <a:extLst>
              <a:ext uri="{FF2B5EF4-FFF2-40B4-BE49-F238E27FC236}">
                <a16:creationId xmlns:a16="http://schemas.microsoft.com/office/drawing/2014/main" id="{12E1147F-4E2D-0499-43D8-DEC54FB08D22}"/>
              </a:ext>
            </a:extLst>
          </p:cNvPr>
          <p:cNvSpPr>
            <a:spLocks noChangeArrowheads="1"/>
          </p:cNvSpPr>
          <p:nvPr/>
        </p:nvSpPr>
        <p:spPr bwMode="auto">
          <a:xfrm>
            <a:off x="367970" y="925017"/>
            <a:ext cx="3810659"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vi-VN"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NHỮNG</a:t>
            </a:r>
            <a:endParaRPr kumimoji="0" lang="en-US"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pPr>
            <a:r>
              <a:rPr kumimoji="0" lang="vi-VN"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TÍN HIỆU</a:t>
            </a:r>
            <a:endParaRPr kumimoji="0" lang="en-US"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pPr>
            <a:r>
              <a:rPr kumimoji="0" lang="vi-VN"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TIỀM NĂNG</a:t>
            </a:r>
            <a:r>
              <a:rPr lang="en-US" altLang="en-US" sz="3600" b="1" dirty="0">
                <a:solidFill>
                  <a:srgbClr val="181769"/>
                </a:solidFill>
                <a:latin typeface="Arial" panose="020B0604020202020204" pitchFamily="34" charset="0"/>
                <a:ea typeface="Arial" panose="020B0604020202020204" pitchFamily="34" charset="0"/>
              </a:rPr>
              <a:t> </a:t>
            </a:r>
            <a:r>
              <a:rPr kumimoji="0" lang="vi-VN"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MỚI</a:t>
            </a:r>
            <a:endParaRPr kumimoji="0" lang="en-US"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pPr>
            <a:r>
              <a:rPr kumimoji="0" lang="vi-VN"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CỦA</a:t>
            </a:r>
            <a:r>
              <a:rPr lang="en-US" altLang="en-US" sz="3600" b="1" dirty="0">
                <a:solidFill>
                  <a:srgbClr val="181769"/>
                </a:solidFill>
                <a:latin typeface="Arial" panose="020B0604020202020204" pitchFamily="34" charset="0"/>
                <a:ea typeface="Arial" panose="020B0604020202020204" pitchFamily="34" charset="0"/>
              </a:rPr>
              <a:t> </a:t>
            </a:r>
            <a:r>
              <a:rPr kumimoji="0" lang="vi-VN"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DU LỊCH</a:t>
            </a:r>
            <a:endParaRPr kumimoji="0" lang="en-US"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pPr>
            <a:r>
              <a:rPr kumimoji="0" lang="vi-VN" altLang="en-US" sz="88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HUẾ</a:t>
            </a:r>
            <a:endParaRPr kumimoji="0" lang="en-US" altLang="en-US" sz="88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p:txBody>
      </p:sp>
      <p:pic>
        <p:nvPicPr>
          <p:cNvPr id="11" name="Picture 10">
            <a:extLst>
              <a:ext uri="{FF2B5EF4-FFF2-40B4-BE49-F238E27FC236}">
                <a16:creationId xmlns:a16="http://schemas.microsoft.com/office/drawing/2014/main" id="{CCA71FAF-F0BB-1CBD-610C-EC4426D1A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3078" y="2556577"/>
            <a:ext cx="3008922" cy="4298460"/>
          </a:xfrm>
          <a:prstGeom prst="rect">
            <a:avLst/>
          </a:prstGeom>
        </p:spPr>
      </p:pic>
      <p:pic>
        <p:nvPicPr>
          <p:cNvPr id="13" name="Picture 12">
            <a:extLst>
              <a:ext uri="{FF2B5EF4-FFF2-40B4-BE49-F238E27FC236}">
                <a16:creationId xmlns:a16="http://schemas.microsoft.com/office/drawing/2014/main" id="{7CB802E9-1F34-25B3-12CB-C463B02805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2794" y="0"/>
            <a:ext cx="4559205" cy="2564553"/>
          </a:xfrm>
          <a:prstGeom prst="rect">
            <a:avLst/>
          </a:prstGeom>
        </p:spPr>
      </p:pic>
      <p:pic>
        <p:nvPicPr>
          <p:cNvPr id="15" name="Picture 14">
            <a:extLst>
              <a:ext uri="{FF2B5EF4-FFF2-40B4-BE49-F238E27FC236}">
                <a16:creationId xmlns:a16="http://schemas.microsoft.com/office/drawing/2014/main" id="{175FF034-5A8B-E87B-8845-59025AD8B1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0304" y="4410075"/>
            <a:ext cx="4985330" cy="2447925"/>
          </a:xfrm>
          <a:prstGeom prst="rect">
            <a:avLst/>
          </a:prstGeom>
        </p:spPr>
      </p:pic>
    </p:spTree>
    <p:extLst>
      <p:ext uri="{BB962C8B-B14F-4D97-AF65-F5344CB8AC3E}">
        <p14:creationId xmlns:p14="http://schemas.microsoft.com/office/powerpoint/2010/main" val="1944925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1C74FC2-F2E0-3E1E-BA12-B14ABC253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402" y="3428991"/>
            <a:ext cx="6106181" cy="3428996"/>
          </a:xfrm>
          <a:prstGeom prst="rect">
            <a:avLst/>
          </a:prstGeom>
        </p:spPr>
      </p:pic>
      <p:grpSp>
        <p:nvGrpSpPr>
          <p:cNvPr id="5" name="Group 1">
            <a:extLst>
              <a:ext uri="{FF2B5EF4-FFF2-40B4-BE49-F238E27FC236}">
                <a16:creationId xmlns:a16="http://schemas.microsoft.com/office/drawing/2014/main" id="{556234ED-DFBC-400E-76FE-D6445EE12C3C}"/>
              </a:ext>
            </a:extLst>
          </p:cNvPr>
          <p:cNvGrpSpPr>
            <a:grpSpLocks/>
          </p:cNvGrpSpPr>
          <p:nvPr/>
        </p:nvGrpSpPr>
        <p:grpSpPr bwMode="auto">
          <a:xfrm>
            <a:off x="0" y="-2"/>
            <a:ext cx="12191994" cy="6857997"/>
            <a:chOff x="0" y="0"/>
            <a:chExt cx="28800" cy="16200"/>
          </a:xfrm>
        </p:grpSpPr>
        <p:sp>
          <p:nvSpPr>
            <p:cNvPr id="6" name="Rectangle 7">
              <a:extLst>
                <a:ext uri="{FF2B5EF4-FFF2-40B4-BE49-F238E27FC236}">
                  <a16:creationId xmlns:a16="http://schemas.microsoft.com/office/drawing/2014/main" id="{4BB6250F-5DC8-5147-D990-0A057EF41DAA}"/>
                </a:ext>
              </a:extLst>
            </p:cNvPr>
            <p:cNvSpPr>
              <a:spLocks noChangeArrowheads="1"/>
            </p:cNvSpPr>
            <p:nvPr/>
          </p:nvSpPr>
          <p:spPr bwMode="auto">
            <a:xfrm>
              <a:off x="9600" y="0"/>
              <a:ext cx="9600" cy="81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753E5844-2E51-CE45-1AC4-92C97424BDB5}"/>
                </a:ext>
              </a:extLst>
            </p:cNvPr>
            <p:cNvSpPr>
              <a:spLocks noChangeArrowheads="1"/>
            </p:cNvSpPr>
            <p:nvPr/>
          </p:nvSpPr>
          <p:spPr bwMode="auto">
            <a:xfrm>
              <a:off x="19200" y="8100"/>
              <a:ext cx="9600" cy="8100"/>
            </a:xfrm>
            <a:prstGeom prst="rect">
              <a:avLst/>
            </a:prstGeom>
            <a:solidFill>
              <a:srgbClr val="61A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56886598-AD0B-3F83-678E-4FFA56DFC636}"/>
                </a:ext>
              </a:extLst>
            </p:cNvPr>
            <p:cNvSpPr>
              <a:spLocks noChangeArrowheads="1"/>
            </p:cNvSpPr>
            <p:nvPr/>
          </p:nvSpPr>
          <p:spPr bwMode="auto">
            <a:xfrm>
              <a:off x="0" y="5019"/>
              <a:ext cx="9600" cy="11181"/>
            </a:xfrm>
            <a:prstGeom prst="rect">
              <a:avLst/>
            </a:prstGeom>
            <a:solidFill>
              <a:srgbClr val="FDCB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 name="Rectangle 9">
            <a:extLst>
              <a:ext uri="{FF2B5EF4-FFF2-40B4-BE49-F238E27FC236}">
                <a16:creationId xmlns:a16="http://schemas.microsoft.com/office/drawing/2014/main" id="{A8A765CD-AC7D-FE01-89BA-7D1CF35F282A}"/>
              </a:ext>
            </a:extLst>
          </p:cNvPr>
          <p:cNvSpPr>
            <a:spLocks noChangeArrowheads="1"/>
          </p:cNvSpPr>
          <p:nvPr/>
        </p:nvSpPr>
        <p:spPr bwMode="auto">
          <a:xfrm>
            <a:off x="-2550695" y="162982"/>
            <a:ext cx="18528631" cy="315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016127" tIns="80937" rIns="6701901"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NHỮNG</a:t>
            </a:r>
            <a:endParaRPr kumimoji="0" lang="en-US" altLang="en-US" sz="3200" b="1"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TÍN</a:t>
            </a:r>
            <a:r>
              <a:rPr lang="en-US" altLang="en-US" sz="3200" b="1" dirty="0">
                <a:solidFill>
                  <a:schemeClr val="bg1"/>
                </a:solidFill>
                <a:latin typeface="Arial" panose="020B0604020202020204" pitchFamily="34" charset="0"/>
                <a:ea typeface="Arial" panose="020B0604020202020204" pitchFamily="34" charset="0"/>
              </a:rPr>
              <a:t> </a:t>
            </a:r>
            <a:r>
              <a:rPr kumimoji="0" lang="vi-VN" altLang="en-US" sz="32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HIỆU</a:t>
            </a:r>
            <a:endParaRPr kumimoji="0" lang="en-US" altLang="en-US" sz="3200" b="1"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TIỀM NĂNG MỚI</a:t>
            </a:r>
            <a:endParaRPr kumimoji="0" lang="en-US" altLang="en-US" sz="3200" b="1"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32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CỦA DU LỊCH</a:t>
            </a:r>
            <a:endParaRPr kumimoji="0" lang="en-US" altLang="en-US" sz="3200" b="1" i="0" u="none" strike="noStrike" cap="none" normalizeH="0" baseline="0" dirty="0">
              <a:ln>
                <a:noFill/>
              </a:ln>
              <a:solidFill>
                <a:schemeClr val="bg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72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HU</a:t>
            </a:r>
            <a:r>
              <a:rPr kumimoji="0" lang="en-US" altLang="en-US" sz="7200" b="1" i="0" u="none" strike="noStrike" cap="none" normalizeH="0" baseline="0" dirty="0">
                <a:ln>
                  <a:noFill/>
                </a:ln>
                <a:solidFill>
                  <a:schemeClr val="bg1"/>
                </a:solidFill>
                <a:effectLst/>
                <a:latin typeface="Arial" panose="020B0604020202020204" pitchFamily="34" charset="0"/>
                <a:ea typeface="Arial" panose="020B0604020202020204" pitchFamily="34" charset="0"/>
              </a:rPr>
              <a:t>Ế</a:t>
            </a:r>
          </a:p>
        </p:txBody>
      </p:sp>
      <p:sp>
        <p:nvSpPr>
          <p:cNvPr id="10" name="Rectangle 10">
            <a:extLst>
              <a:ext uri="{FF2B5EF4-FFF2-40B4-BE49-F238E27FC236}">
                <a16:creationId xmlns:a16="http://schemas.microsoft.com/office/drawing/2014/main" id="{C2FD74CD-D1F5-5334-2325-D88A25BF7A6E}"/>
              </a:ext>
            </a:extLst>
          </p:cNvPr>
          <p:cNvSpPr>
            <a:spLocks noChangeArrowheads="1"/>
          </p:cNvSpPr>
          <p:nvPr/>
        </p:nvSpPr>
        <p:spPr bwMode="auto">
          <a:xfrm>
            <a:off x="404111" y="3643096"/>
            <a:ext cx="327258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Các</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chính</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sách</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chương</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trình</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kích</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cầu</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du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lịch</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quảng</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bá</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hình</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ảnh</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Huế</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rất</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hợp</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lý</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từ</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các</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cơ</a:t>
            </a:r>
            <a:r>
              <a:rPr kumimoji="0" lang="en-US" altLang="en-US" b="0" i="0" u="none" strike="noStrike" cap="none" normalizeH="0" baseline="0" dirty="0">
                <a:ln>
                  <a:noFill/>
                </a:ln>
                <a:solidFill>
                  <a:srgbClr val="3B496A"/>
                </a:solidFill>
                <a:effectLst/>
                <a:latin typeface="Arial" panose="020B0604020202020204" pitchFamily="34" charset="0"/>
                <a:ea typeface="Microsoft Sans Serif" panose="020B0604020202020204" pitchFamily="34" charset="0"/>
              </a:rPr>
              <a:t> </a:t>
            </a:r>
            <a:r>
              <a:rPr kumimoji="0" lang="en-US" altLang="en-US" b="0" i="0" u="none" strike="noStrike" cap="none" normalizeH="0" baseline="0" dirty="0" err="1">
                <a:ln>
                  <a:noFill/>
                </a:ln>
                <a:solidFill>
                  <a:srgbClr val="3B496A"/>
                </a:solidFill>
                <a:effectLst/>
                <a:latin typeface="Arial" panose="020B0604020202020204" pitchFamily="34" charset="0"/>
                <a:ea typeface="Microsoft Sans Serif" panose="020B0604020202020204" pitchFamily="34" charset="0"/>
              </a:rPr>
              <a:t>quan</a:t>
            </a:r>
            <a:r>
              <a:rPr lang="en-US" altLang="en-US" dirty="0">
                <a:solidFill>
                  <a:srgbClr val="3B496A"/>
                </a:solidFill>
                <a:latin typeface="Arial" panose="020B0604020202020204" pitchFamily="34" charset="0"/>
                <a:ea typeface="Microsoft Sans Serif" panose="020B0604020202020204" pitchFamily="34" charset="0"/>
              </a:rPr>
              <a:t>, ban </a:t>
            </a:r>
            <a:r>
              <a:rPr lang="en-US" altLang="en-US" dirty="0" err="1">
                <a:solidFill>
                  <a:srgbClr val="3B496A"/>
                </a:solidFill>
                <a:latin typeface="Arial" panose="020B0604020202020204" pitchFamily="34" charset="0"/>
                <a:ea typeface="Microsoft Sans Serif" panose="020B0604020202020204" pitchFamily="34" charset="0"/>
              </a:rPr>
              <a:t>ngành</a:t>
            </a:r>
            <a:r>
              <a:rPr lang="en-US" altLang="en-US" dirty="0">
                <a:solidFill>
                  <a:srgbClr val="3B496A"/>
                </a:solidFill>
                <a:latin typeface="Arial" panose="020B0604020202020204" pitchFamily="34" charset="0"/>
                <a:ea typeface="Microsoft Sans Serif" panose="020B0604020202020204" pitchFamily="34" charset="0"/>
              </a:rPr>
              <a:t> </a:t>
            </a:r>
            <a:r>
              <a:rPr lang="en-US" altLang="en-US" dirty="0" err="1">
                <a:solidFill>
                  <a:srgbClr val="3B496A"/>
                </a:solidFill>
                <a:latin typeface="Arial" panose="020B0604020202020204" pitchFamily="34" charset="0"/>
                <a:ea typeface="Microsoft Sans Serif" panose="020B0604020202020204" pitchFamily="34" charset="0"/>
              </a:rPr>
              <a:t>tỉnh</a:t>
            </a:r>
            <a:r>
              <a:rPr lang="en-US" altLang="en-US" dirty="0">
                <a:solidFill>
                  <a:srgbClr val="3B496A"/>
                </a:solidFill>
                <a:latin typeface="Arial" panose="020B0604020202020204" pitchFamily="34" charset="0"/>
                <a:ea typeface="Microsoft Sans Serif" panose="020B0604020202020204" pitchFamily="34" charset="0"/>
              </a:rPr>
              <a:t> </a:t>
            </a:r>
            <a:r>
              <a:rPr lang="en-US" altLang="en-US" dirty="0" err="1">
                <a:solidFill>
                  <a:srgbClr val="3B496A"/>
                </a:solidFill>
                <a:latin typeface="Arial" panose="020B0604020202020204" pitchFamily="34" charset="0"/>
                <a:ea typeface="Microsoft Sans Serif" panose="020B0604020202020204" pitchFamily="34" charset="0"/>
              </a:rPr>
              <a:t>Thừa</a:t>
            </a:r>
            <a:r>
              <a:rPr lang="en-US" altLang="en-US" dirty="0">
                <a:solidFill>
                  <a:srgbClr val="3B496A"/>
                </a:solidFill>
                <a:latin typeface="Arial" panose="020B0604020202020204" pitchFamily="34" charset="0"/>
                <a:ea typeface="Microsoft Sans Serif" panose="020B0604020202020204" pitchFamily="34" charset="0"/>
              </a:rPr>
              <a:t> </a:t>
            </a:r>
            <a:r>
              <a:rPr lang="en-US" altLang="en-US" dirty="0" err="1">
                <a:solidFill>
                  <a:srgbClr val="3B496A"/>
                </a:solidFill>
                <a:latin typeface="Arial" panose="020B0604020202020204" pitchFamily="34" charset="0"/>
                <a:ea typeface="Microsoft Sans Serif" panose="020B0604020202020204" pitchFamily="34" charset="0"/>
              </a:rPr>
              <a:t>Thiên</a:t>
            </a:r>
            <a:r>
              <a:rPr lang="en-US" altLang="en-US" dirty="0">
                <a:solidFill>
                  <a:srgbClr val="3B496A"/>
                </a:solidFill>
                <a:latin typeface="Arial" panose="020B0604020202020204" pitchFamily="34" charset="0"/>
                <a:ea typeface="Microsoft Sans Serif" panose="020B0604020202020204" pitchFamily="34" charset="0"/>
              </a:rPr>
              <a:t> </a:t>
            </a:r>
            <a:r>
              <a:rPr lang="en-US" altLang="en-US" dirty="0" err="1">
                <a:solidFill>
                  <a:srgbClr val="3B496A"/>
                </a:solidFill>
                <a:latin typeface="Arial" panose="020B0604020202020204" pitchFamily="34" charset="0"/>
                <a:ea typeface="Microsoft Sans Serif" panose="020B0604020202020204" pitchFamily="34" charset="0"/>
              </a:rPr>
              <a:t>Huế</a:t>
            </a:r>
            <a:r>
              <a:rPr lang="en-US" altLang="en-US" dirty="0">
                <a:solidFill>
                  <a:srgbClr val="3B496A"/>
                </a:solidFill>
                <a:latin typeface="Arial" panose="020B0604020202020204" pitchFamily="34" charset="0"/>
                <a:ea typeface="Microsoft Sans Serif" panose="020B0604020202020204" pitchFamily="34" charset="0"/>
              </a:rPr>
              <a:t>.</a:t>
            </a:r>
            <a:endParaRPr kumimoji="0" lang="vi-VN" altLang="en-US"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88BB6AC4-0E19-5AF8-24F7-8458DA87ADE0}"/>
              </a:ext>
            </a:extLst>
          </p:cNvPr>
          <p:cNvSpPr txBox="1"/>
          <p:nvPr/>
        </p:nvSpPr>
        <p:spPr>
          <a:xfrm>
            <a:off x="7813272" y="3682947"/>
            <a:ext cx="4871713" cy="2843727"/>
          </a:xfrm>
          <a:prstGeom prst="rect">
            <a:avLst/>
          </a:prstGeom>
          <a:noFill/>
        </p:spPr>
        <p:txBody>
          <a:bodyPr wrap="square">
            <a:spAutoFit/>
          </a:bodyPr>
          <a:lstStyle/>
          <a:p>
            <a:pPr marL="696595" marR="875030">
              <a:lnSpc>
                <a:spcPct val="97000"/>
              </a:lnSpc>
              <a:spcBef>
                <a:spcPts val="1300"/>
              </a:spcBef>
              <a:spcAft>
                <a:spcPts val="0"/>
              </a:spcAft>
            </a:pPr>
            <a:r>
              <a:rPr lang="vi-VN" dirty="0">
                <a:solidFill>
                  <a:schemeClr val="bg1"/>
                </a:solidFill>
                <a:effectLst/>
                <a:ea typeface="Microsoft Sans Serif" panose="020B0604020202020204" pitchFamily="34" charset="0"/>
              </a:rPr>
              <a:t>Nhà ga hành khách T2 - Cảng hàng không Quốc tế Phú Bài sắp hoàn thành.</a:t>
            </a:r>
          </a:p>
          <a:p>
            <a:pPr marL="696595" marR="875030">
              <a:lnSpc>
                <a:spcPct val="97000"/>
              </a:lnSpc>
              <a:spcBef>
                <a:spcPts val="1300"/>
              </a:spcBef>
              <a:spcAft>
                <a:spcPts val="0"/>
              </a:spcAft>
            </a:pPr>
            <a:r>
              <a:rPr lang="vi-VN" dirty="0">
                <a:solidFill>
                  <a:schemeClr val="bg1"/>
                </a:solidFill>
                <a:effectLst/>
                <a:ea typeface="Microsoft Sans Serif" panose="020B0604020202020204" pitchFamily="34" charset="0"/>
              </a:rPr>
              <a:t>Vietravel Airlines chọn sân bay Phú Bài làm sân bay chính và trụ sở</a:t>
            </a:r>
          </a:p>
          <a:p>
            <a:pPr marL="696595" marR="875030">
              <a:lnSpc>
                <a:spcPct val="97000"/>
              </a:lnSpc>
              <a:spcBef>
                <a:spcPts val="1300"/>
              </a:spcBef>
              <a:spcAft>
                <a:spcPts val="0"/>
              </a:spcAft>
            </a:pPr>
            <a:r>
              <a:rPr lang="vi-VN" dirty="0">
                <a:solidFill>
                  <a:schemeClr val="bg1"/>
                </a:solidFill>
                <a:effectLst/>
                <a:ea typeface="Microsoft Sans Serif" panose="020B0604020202020204" pitchFamily="34" charset="0"/>
              </a:rPr>
              <a:t>Dự án AEON MALL được xem là cú hích kích hoạt thị trường BĐS thị trường Huế.</a:t>
            </a:r>
          </a:p>
        </p:txBody>
      </p:sp>
      <p:pic>
        <p:nvPicPr>
          <p:cNvPr id="14" name="Picture 13">
            <a:extLst>
              <a:ext uri="{FF2B5EF4-FFF2-40B4-BE49-F238E27FC236}">
                <a16:creationId xmlns:a16="http://schemas.microsoft.com/office/drawing/2014/main" id="{9BD63BFA-5449-F684-6A25-0CE6C74F7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 y="-6"/>
            <a:ext cx="4063758" cy="2124765"/>
          </a:xfrm>
          <a:prstGeom prst="rect">
            <a:avLst/>
          </a:prstGeom>
        </p:spPr>
      </p:pic>
      <p:pic>
        <p:nvPicPr>
          <p:cNvPr id="16" name="Picture 15">
            <a:extLst>
              <a:ext uri="{FF2B5EF4-FFF2-40B4-BE49-F238E27FC236}">
                <a16:creationId xmlns:a16="http://schemas.microsoft.com/office/drawing/2014/main" id="{4C834188-2F6C-4ABD-3C08-D62B3DB96FC8}"/>
              </a:ext>
            </a:extLst>
          </p:cNvPr>
          <p:cNvPicPr>
            <a:picLocks noChangeAspect="1"/>
          </p:cNvPicPr>
          <p:nvPr/>
        </p:nvPicPr>
        <p:blipFill rotWithShape="1">
          <a:blip r:embed="rId4">
            <a:extLst>
              <a:ext uri="{28A0092B-C50C-407E-A947-70E740481C1C}">
                <a14:useLocalDpi xmlns:a14="http://schemas.microsoft.com/office/drawing/2010/main" val="0"/>
              </a:ext>
            </a:extLst>
          </a:blip>
          <a:srcRect l="37099" r="20234"/>
          <a:stretch/>
        </p:blipFill>
        <p:spPr>
          <a:xfrm>
            <a:off x="8127991" y="-6"/>
            <a:ext cx="4064010" cy="3428997"/>
          </a:xfrm>
          <a:prstGeom prst="rect">
            <a:avLst/>
          </a:prstGeom>
        </p:spPr>
      </p:pic>
    </p:spTree>
    <p:extLst>
      <p:ext uri="{BB962C8B-B14F-4D97-AF65-F5344CB8AC3E}">
        <p14:creationId xmlns:p14="http://schemas.microsoft.com/office/powerpoint/2010/main" val="765039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F138363B-CC1F-671E-6ABE-46CC331F3B99}"/>
              </a:ext>
            </a:extLst>
          </p:cNvPr>
          <p:cNvSpPr>
            <a:spLocks noChangeArrowheads="1"/>
          </p:cNvSpPr>
          <p:nvPr/>
        </p:nvSpPr>
        <p:spPr bwMode="auto">
          <a:xfrm>
            <a:off x="1" y="0"/>
            <a:ext cx="12197162" cy="6860903"/>
          </a:xfrm>
          <a:prstGeom prst="rect">
            <a:avLst/>
          </a:prstGeom>
          <a:solidFill>
            <a:srgbClr val="181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2">
            <a:extLst>
              <a:ext uri="{FF2B5EF4-FFF2-40B4-BE49-F238E27FC236}">
                <a16:creationId xmlns:a16="http://schemas.microsoft.com/office/drawing/2014/main" id="{3CE27A4A-EBEC-4093-A237-85DDBF749AA4}"/>
              </a:ext>
            </a:extLst>
          </p:cNvPr>
          <p:cNvGrpSpPr>
            <a:grpSpLocks/>
          </p:cNvGrpSpPr>
          <p:nvPr/>
        </p:nvGrpSpPr>
        <p:grpSpPr bwMode="auto">
          <a:xfrm>
            <a:off x="6095979" y="968910"/>
            <a:ext cx="6098582" cy="5888943"/>
            <a:chOff x="7203" y="1141"/>
            <a:chExt cx="14400" cy="13905"/>
          </a:xfrm>
        </p:grpSpPr>
        <p:sp>
          <p:nvSpPr>
            <p:cNvPr id="6" name="Rectangle 4">
              <a:extLst>
                <a:ext uri="{FF2B5EF4-FFF2-40B4-BE49-F238E27FC236}">
                  <a16:creationId xmlns:a16="http://schemas.microsoft.com/office/drawing/2014/main" id="{D854104E-FC91-C0EF-D0E4-79927CAF7631}"/>
                </a:ext>
              </a:extLst>
            </p:cNvPr>
            <p:cNvSpPr>
              <a:spLocks noChangeArrowheads="1"/>
            </p:cNvSpPr>
            <p:nvPr/>
          </p:nvSpPr>
          <p:spPr bwMode="auto">
            <a:xfrm>
              <a:off x="7203" y="1141"/>
              <a:ext cx="14400" cy="13905"/>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43" name="Picture 3">
              <a:extLst>
                <a:ext uri="{FF2B5EF4-FFF2-40B4-BE49-F238E27FC236}">
                  <a16:creationId xmlns:a16="http://schemas.microsoft.com/office/drawing/2014/main" id="{3F6E035F-9485-F69D-8DD3-F2D237697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1" y="11587"/>
              <a:ext cx="2883" cy="284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2186EFA5-A495-5DFA-3C15-CD5EF48683E5}"/>
              </a:ext>
            </a:extLst>
          </p:cNvPr>
          <p:cNvSpPr>
            <a:spLocks noChangeArrowheads="1"/>
          </p:cNvSpPr>
          <p:nvPr/>
        </p:nvSpPr>
        <p:spPr bwMode="auto">
          <a:xfrm>
            <a:off x="0" y="0"/>
            <a:ext cx="8131429" cy="30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000" tIns="422142" rIns="91440" bIns="0" numCol="1" anchor="ctr" anchorCtr="0" compatLnSpc="1">
            <a:prstTxWarp prst="textNoShape">
              <a:avLst/>
            </a:prstTxWarp>
            <a:spAutoFit/>
          </a:bodyPr>
          <a:lstStyle/>
          <a:p>
            <a:endParaRPr lang="en-US"/>
          </a:p>
        </p:txBody>
      </p:sp>
      <p:sp>
        <p:nvSpPr>
          <p:cNvPr id="8" name="Rectangle 7">
            <a:extLst>
              <a:ext uri="{FF2B5EF4-FFF2-40B4-BE49-F238E27FC236}">
                <a16:creationId xmlns:a16="http://schemas.microsoft.com/office/drawing/2014/main" id="{0E2F0386-D938-79B3-9173-530529A82D90}"/>
              </a:ext>
            </a:extLst>
          </p:cNvPr>
          <p:cNvSpPr>
            <a:spLocks noChangeArrowheads="1"/>
          </p:cNvSpPr>
          <p:nvPr/>
        </p:nvSpPr>
        <p:spPr bwMode="auto">
          <a:xfrm>
            <a:off x="6095979" y="121354"/>
            <a:ext cx="992777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None/>
              <a:tabLst/>
            </a:pPr>
            <a:r>
              <a:rPr kumimoji="0" lang="vi-VN"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Y KHOA</a:t>
            </a:r>
            <a:endParaRPr kumimoji="0" lang="en-US"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spcBef>
                <a:spcPct val="0"/>
              </a:spcBef>
              <a:spcAft>
                <a:spcPct val="0"/>
              </a:spcAft>
              <a:buClrTx/>
              <a:buSzTx/>
              <a:buFontTx/>
              <a:buNone/>
              <a:tabLst/>
            </a:pPr>
            <a:r>
              <a:rPr kumimoji="0" lang="vi-VN" altLang="en-US" sz="5400" b="1" i="0" u="none" strike="noStrike" cap="none" normalizeH="0" baseline="0" dirty="0">
                <a:ln>
                  <a:noFill/>
                </a:ln>
                <a:solidFill>
                  <a:srgbClr val="FFFFFF"/>
                </a:solidFill>
                <a:effectLst/>
                <a:latin typeface="Arial" panose="020B0604020202020204" pitchFamily="34" charset="0"/>
                <a:ea typeface="Arial" panose="020B0604020202020204" pitchFamily="34" charset="0"/>
              </a:rPr>
              <a:t>NHA KHOA HUẾ</a:t>
            </a:r>
            <a:endParaRPr kumimoji="0" lang="en-US" altLang="en-US" sz="54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p:txBody>
      </p:sp>
      <p:sp>
        <p:nvSpPr>
          <p:cNvPr id="10" name="TextBox 9">
            <a:extLst>
              <a:ext uri="{FF2B5EF4-FFF2-40B4-BE49-F238E27FC236}">
                <a16:creationId xmlns:a16="http://schemas.microsoft.com/office/drawing/2014/main" id="{EC7DA15E-D437-6CA8-6B3F-7BEB0B60BF79}"/>
              </a:ext>
            </a:extLst>
          </p:cNvPr>
          <p:cNvSpPr txBox="1"/>
          <p:nvPr/>
        </p:nvSpPr>
        <p:spPr>
          <a:xfrm>
            <a:off x="6183533" y="1994836"/>
            <a:ext cx="5347730" cy="34163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Huế được xem là cái nôi của ngành y Việt Nam với một nền y học cổ truyền lâu đời</a:t>
            </a:r>
            <a:r>
              <a:rPr kumimoji="0" lang="en-US"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a:t>
            </a:r>
            <a:r>
              <a:rPr kumimoji="0" lang="vi-VN"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 </a:t>
            </a:r>
            <a:r>
              <a:rPr lang="en-US" altLang="en-US" dirty="0">
                <a:solidFill>
                  <a:srgbClr val="181769"/>
                </a:solidFill>
                <a:latin typeface="Arial" panose="020B0604020202020204" pitchFamily="34" charset="0"/>
                <a:ea typeface="Microsoft Sans Serif" panose="020B0604020202020204" pitchFamily="34" charset="0"/>
              </a:rPr>
              <a:t>H</a:t>
            </a:r>
            <a:r>
              <a:rPr kumimoji="0" lang="vi-VN"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ệ thống các bệnh viện Trung ương Huế, Bệnh viện Đại học Y Dược Huế có hạ tầng cơ sở vật chất, trang thiết bị hiện đại mỗi năm tiếp nhận điều trị cho hàng trăm nghìn lượt bệnh nhân trong và ngoài nước.</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Về du lịch nghỉ dưỡng tăng cường sức khỏe, Huế cũng có những điểm đến nổi tiếng như: Khu du lịch nước khoáng nóng </a:t>
            </a:r>
            <a:r>
              <a:rPr kumimoji="0" lang="en-US"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Alba </a:t>
            </a:r>
            <a:r>
              <a:rPr kumimoji="0" lang="vi-VN"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Thanh Tân (Phong Điền), nước khoáng nóng A Roàng (A Lưới), </a:t>
            </a:r>
            <a:r>
              <a:rPr kumimoji="0" lang="en-US" altLang="en-US" sz="1800" b="0" i="0" u="none" strike="noStrike" cap="none" normalizeH="0" baseline="0" dirty="0" err="1">
                <a:ln>
                  <a:noFill/>
                </a:ln>
                <a:solidFill>
                  <a:srgbClr val="181769"/>
                </a:solidFill>
                <a:effectLst/>
                <a:latin typeface="Arial" panose="020B0604020202020204" pitchFamily="34" charset="0"/>
                <a:ea typeface="Microsoft Sans Serif" panose="020B0604020202020204" pitchFamily="34" charset="0"/>
              </a:rPr>
              <a:t>Kawara</a:t>
            </a:r>
            <a:r>
              <a:rPr kumimoji="0" lang="en-US"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 </a:t>
            </a:r>
            <a:r>
              <a:rPr kumimoji="0" lang="en-US" altLang="en-US" sz="1800" b="0" i="0" u="none" strike="noStrike" cap="none" normalizeH="0" baseline="0" dirty="0" err="1">
                <a:ln>
                  <a:noFill/>
                </a:ln>
                <a:solidFill>
                  <a:srgbClr val="181769"/>
                </a:solidFill>
                <a:effectLst/>
                <a:latin typeface="Arial" panose="020B0604020202020204" pitchFamily="34" charset="0"/>
                <a:ea typeface="Microsoft Sans Serif" panose="020B0604020202020204" pitchFamily="34" charset="0"/>
              </a:rPr>
              <a:t>Mỹ</a:t>
            </a:r>
            <a:r>
              <a:rPr kumimoji="0" lang="en-US"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 An O</a:t>
            </a:r>
            <a:r>
              <a:rPr kumimoji="0" lang="vi-VN"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n</a:t>
            </a:r>
            <a:r>
              <a:rPr kumimoji="0" lang="en-US" altLang="en-US" sz="1800" b="0" i="0" u="none" strike="noStrike" cap="none" normalizeH="0" baseline="0" dirty="0" err="1">
                <a:ln>
                  <a:noFill/>
                </a:ln>
                <a:solidFill>
                  <a:srgbClr val="181769"/>
                </a:solidFill>
                <a:effectLst/>
                <a:latin typeface="Arial" panose="020B0604020202020204" pitchFamily="34" charset="0"/>
                <a:ea typeface="Microsoft Sans Serif" panose="020B0604020202020204" pitchFamily="34" charset="0"/>
              </a:rPr>
              <a:t>sen</a:t>
            </a:r>
            <a:r>
              <a:rPr kumimoji="0" lang="en-US"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 Resort</a:t>
            </a:r>
            <a:r>
              <a:rPr kumimoji="0" lang="vi-VN" altLang="en-US" sz="1800"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 (Phú Vang)…</a:t>
            </a:r>
            <a:endParaRPr kumimoji="0" lang="en-US" altLang="en-US" sz="6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30324A44-F056-1C59-CCAD-D91ADFA74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48" y="1057440"/>
            <a:ext cx="4316511" cy="2876550"/>
          </a:xfrm>
          <a:prstGeom prst="rect">
            <a:avLst/>
          </a:prstGeom>
        </p:spPr>
      </p:pic>
      <p:pic>
        <p:nvPicPr>
          <p:cNvPr id="14" name="Picture 13">
            <a:extLst>
              <a:ext uri="{FF2B5EF4-FFF2-40B4-BE49-F238E27FC236}">
                <a16:creationId xmlns:a16="http://schemas.microsoft.com/office/drawing/2014/main" id="{43B1A9B2-BE50-AC27-1326-36FB8596B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598" y="3670869"/>
            <a:ext cx="3989510" cy="2325136"/>
          </a:xfrm>
          <a:prstGeom prst="rect">
            <a:avLst/>
          </a:prstGeom>
        </p:spPr>
      </p:pic>
    </p:spTree>
    <p:extLst>
      <p:ext uri="{BB962C8B-B14F-4D97-AF65-F5344CB8AC3E}">
        <p14:creationId xmlns:p14="http://schemas.microsoft.com/office/powerpoint/2010/main" val="2863723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41710104-F8FC-909C-61C9-7517BD3B7195}"/>
              </a:ext>
            </a:extLst>
          </p:cNvPr>
          <p:cNvGrpSpPr>
            <a:grpSpLocks/>
          </p:cNvGrpSpPr>
          <p:nvPr/>
        </p:nvGrpSpPr>
        <p:grpSpPr bwMode="auto">
          <a:xfrm>
            <a:off x="0" y="0"/>
            <a:ext cx="12192000" cy="6858000"/>
            <a:chOff x="0" y="0"/>
            <a:chExt cx="28800" cy="16200"/>
          </a:xfrm>
        </p:grpSpPr>
        <p:pic>
          <p:nvPicPr>
            <p:cNvPr id="6156" name="Picture 12">
              <a:extLst>
                <a:ext uri="{FF2B5EF4-FFF2-40B4-BE49-F238E27FC236}">
                  <a16:creationId xmlns:a16="http://schemas.microsoft.com/office/drawing/2014/main" id="{EEBBC479-C423-8959-D843-795E838C0A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 y="0"/>
              <a:ext cx="5145" cy="60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1">
              <a:extLst>
                <a:ext uri="{FF2B5EF4-FFF2-40B4-BE49-F238E27FC236}">
                  <a16:creationId xmlns:a16="http://schemas.microsoft.com/office/drawing/2014/main" id="{FD72AB48-91A2-8076-BA38-CD9945ED1C11}"/>
                </a:ext>
              </a:extLst>
            </p:cNvPr>
            <p:cNvSpPr>
              <a:spLocks noChangeArrowheads="1"/>
            </p:cNvSpPr>
            <p:nvPr/>
          </p:nvSpPr>
          <p:spPr bwMode="auto">
            <a:xfrm>
              <a:off x="23530" y="6058"/>
              <a:ext cx="5270" cy="5190"/>
            </a:xfrm>
            <a:prstGeom prst="rect">
              <a:avLst/>
            </a:prstGeom>
            <a:solidFill>
              <a:srgbClr val="61A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10">
              <a:extLst>
                <a:ext uri="{FF2B5EF4-FFF2-40B4-BE49-F238E27FC236}">
                  <a16:creationId xmlns:a16="http://schemas.microsoft.com/office/drawing/2014/main" id="{A90F912C-BA9D-CD78-463A-015679F7ACDF}"/>
                </a:ext>
              </a:extLst>
            </p:cNvPr>
            <p:cNvSpPr>
              <a:spLocks noChangeArrowheads="1"/>
            </p:cNvSpPr>
            <p:nvPr/>
          </p:nvSpPr>
          <p:spPr bwMode="auto">
            <a:xfrm>
              <a:off x="15257" y="11138"/>
              <a:ext cx="3731" cy="5062"/>
            </a:xfrm>
            <a:prstGeom prst="rect">
              <a:avLst/>
            </a:prstGeom>
            <a:solidFill>
              <a:srgbClr val="FFC8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153" name="Picture 9">
              <a:extLst>
                <a:ext uri="{FF2B5EF4-FFF2-40B4-BE49-F238E27FC236}">
                  <a16:creationId xmlns:a16="http://schemas.microsoft.com/office/drawing/2014/main" id="{94A049E9-2BA5-DF31-A8BA-B66FAC10E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4" y="6058"/>
              <a:ext cx="4995" cy="1014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E9D9F2E3-B688-0BD9-5777-0D506690F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8" y="0"/>
              <a:ext cx="5002" cy="6062"/>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a:extLst>
                <a:ext uri="{FF2B5EF4-FFF2-40B4-BE49-F238E27FC236}">
                  <a16:creationId xmlns:a16="http://schemas.microsoft.com/office/drawing/2014/main" id="{37ED2AE7-3F83-9AEA-6AD1-B51D1DFBE6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02" y="11138"/>
              <a:ext cx="4998" cy="50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FF8736F0-ED1D-5EC0-2836-947A85DA23A3}"/>
                </a:ext>
              </a:extLst>
            </p:cNvPr>
            <p:cNvSpPr>
              <a:spLocks noChangeArrowheads="1"/>
            </p:cNvSpPr>
            <p:nvPr/>
          </p:nvSpPr>
          <p:spPr bwMode="auto">
            <a:xfrm>
              <a:off x="0" y="11138"/>
              <a:ext cx="10740" cy="5055"/>
            </a:xfrm>
            <a:prstGeom prst="rect">
              <a:avLst/>
            </a:prstGeom>
            <a:solidFill>
              <a:srgbClr val="F5F5F5">
                <a:alpha val="658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a:extLst>
                <a:ext uri="{FF2B5EF4-FFF2-40B4-BE49-F238E27FC236}">
                  <a16:creationId xmlns:a16="http://schemas.microsoft.com/office/drawing/2014/main" id="{0815D2A8-4604-7C0D-B09E-50427587EA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7" y="10988"/>
              <a:ext cx="4830" cy="52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AA88E582-15B0-12F9-7347-AD65793254A3}"/>
                </a:ext>
              </a:extLst>
            </p:cNvPr>
            <p:cNvSpPr>
              <a:spLocks noChangeArrowheads="1"/>
            </p:cNvSpPr>
            <p:nvPr/>
          </p:nvSpPr>
          <p:spPr bwMode="auto">
            <a:xfrm>
              <a:off x="10420" y="0"/>
              <a:ext cx="8377" cy="11145"/>
            </a:xfrm>
            <a:prstGeom prst="rect">
              <a:avLst/>
            </a:prstGeom>
            <a:solidFill>
              <a:srgbClr val="DE67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6146" name="Picture 2">
              <a:extLst>
                <a:ext uri="{FF2B5EF4-FFF2-40B4-BE49-F238E27FC236}">
                  <a16:creationId xmlns:a16="http://schemas.microsoft.com/office/drawing/2014/main" id="{5A904281-C423-82D6-B4C2-2B486F18B52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5" y="7750"/>
              <a:ext cx="2560" cy="253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4">
            <a:extLst>
              <a:ext uri="{FF2B5EF4-FFF2-40B4-BE49-F238E27FC236}">
                <a16:creationId xmlns:a16="http://schemas.microsoft.com/office/drawing/2014/main" id="{F85AE336-7B5F-06F1-80D2-01F9C8565C4B}"/>
              </a:ext>
            </a:extLst>
          </p:cNvPr>
          <p:cNvSpPr>
            <a:spLocks noChangeArrowheads="1"/>
          </p:cNvSpPr>
          <p:nvPr/>
        </p:nvSpPr>
        <p:spPr bwMode="auto">
          <a:xfrm>
            <a:off x="135535" y="4928119"/>
            <a:ext cx="427552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Theo thống kê của</a:t>
            </a:r>
            <a:endParaRPr kumimoji="0" lang="en-US"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Sở du lịch</a:t>
            </a:r>
            <a:r>
              <a:rPr kumimoji="0" lang="en-US"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 </a:t>
            </a:r>
            <a:r>
              <a:rPr kumimoji="0" lang="vi-VN"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thành phố Hồ Chí Minh</a:t>
            </a:r>
            <a:endParaRPr kumimoji="0" lang="en-US"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mỗi năm Việt Nam đón khoảng</a:t>
            </a:r>
            <a:endParaRPr kumimoji="0" lang="en-US"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100.000 du khách</a:t>
            </a:r>
            <a:r>
              <a:rPr lang="en-US" altLang="en-US" dirty="0">
                <a:solidFill>
                  <a:srgbClr val="181769"/>
                </a:solidFill>
                <a:latin typeface="Arial" panose="020B0604020202020204" pitchFamily="34" charset="0"/>
                <a:ea typeface="Microsoft Sans Serif" panose="020B0604020202020204" pitchFamily="34" charset="0"/>
              </a:rPr>
              <a:t> </a:t>
            </a:r>
            <a:r>
              <a:rPr kumimoji="0" lang="vi-VN"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đến khám chữa răng,</a:t>
            </a:r>
            <a:endParaRPr kumimoji="0" lang="en-US"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mang về nguồn doanh thu</a:t>
            </a:r>
            <a:endParaRPr kumimoji="0" lang="en-US"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181769"/>
                </a:solidFill>
                <a:effectLst/>
                <a:latin typeface="Arial" panose="020B0604020202020204" pitchFamily="34" charset="0"/>
                <a:ea typeface="Microsoft Sans Serif" panose="020B0604020202020204" pitchFamily="34" charset="0"/>
              </a:rPr>
              <a:t>khoảng 3.500 tỷ đồng.</a:t>
            </a:r>
            <a:endParaRPr kumimoji="0" lang="vi-VN" altLang="en-US"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1EDC7FF2-2D95-8E87-B73A-FFD0A20024D1}"/>
              </a:ext>
            </a:extLst>
          </p:cNvPr>
          <p:cNvSpPr txBox="1"/>
          <p:nvPr/>
        </p:nvSpPr>
        <p:spPr>
          <a:xfrm>
            <a:off x="323288" y="1050659"/>
            <a:ext cx="4546600" cy="212365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THỊ TRƯỜNG</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800" b="1" dirty="0">
                <a:solidFill>
                  <a:srgbClr val="181769"/>
                </a:solidFill>
                <a:latin typeface="Arial" panose="020B0604020202020204" pitchFamily="34" charset="0"/>
                <a:ea typeface="Arial" panose="020B0604020202020204" pitchFamily="34" charset="0"/>
              </a:rPr>
              <a:t>DU LỊCH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dirty="0">
                <a:ln>
                  <a:noFill/>
                </a:ln>
                <a:solidFill>
                  <a:srgbClr val="181769"/>
                </a:solidFill>
                <a:effectLst/>
                <a:latin typeface="Arial" panose="020B0604020202020204" pitchFamily="34" charset="0"/>
                <a:ea typeface="Arial" panose="020B0604020202020204" pitchFamily="34" charset="0"/>
              </a:rPr>
              <a:t>NHA KHOA</a:t>
            </a:r>
            <a:endParaRPr kumimoji="0" lang="en-US" altLang="en-US" sz="48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p:txBody>
      </p:sp>
      <p:sp>
        <p:nvSpPr>
          <p:cNvPr id="4" name="Rectangle 13">
            <a:extLst>
              <a:ext uri="{FF2B5EF4-FFF2-40B4-BE49-F238E27FC236}">
                <a16:creationId xmlns:a16="http://schemas.microsoft.com/office/drawing/2014/main" id="{1D8F91A2-A291-3AB7-13F2-EA74DF0E4295}"/>
              </a:ext>
            </a:extLst>
          </p:cNvPr>
          <p:cNvSpPr>
            <a:spLocks noChangeArrowheads="1"/>
          </p:cNvSpPr>
          <p:nvPr/>
        </p:nvSpPr>
        <p:spPr bwMode="auto">
          <a:xfrm>
            <a:off x="3655133" y="750371"/>
            <a:ext cx="4546600" cy="2914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9332" tIns="142830" rIns="1587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Theo dự báo của Market Research Future, Châu Á Thái Bình Dương sẽ chiếm khoảng 40% thị phần du lịch Nha Khoa vào năm 2023.</a:t>
            </a:r>
            <a:endParaRPr kumimoji="0" lang="en-US"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b="0" i="0" u="none" strike="noStrike" cap="none" normalizeH="0" baseline="0" dirty="0">
                <a:ln>
                  <a:noFill/>
                </a:ln>
                <a:solidFill>
                  <a:srgbClr val="FFFFFF"/>
                </a:solidFill>
                <a:effectLst/>
                <a:latin typeface="Arial" panose="020B0604020202020204" pitchFamily="34" charset="0"/>
                <a:ea typeface="Microsoft Sans Serif" panose="020B0604020202020204" pitchFamily="34" charset="0"/>
              </a:rPr>
              <a:t>Thị trường đang có xu hướng chuyển dịch về khu vực Đông Nam Á như Thái Lan, Malaysia, Philippines và Việt Nam.</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2827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1223</Words>
  <Application>Microsoft Office PowerPoint</Application>
  <PresentationFormat>Widescreen</PresentationFormat>
  <Paragraphs>147</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Microsoft Sans Serif</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4</cp:revision>
  <dcterms:created xsi:type="dcterms:W3CDTF">2022-11-10T02:07:55Z</dcterms:created>
  <dcterms:modified xsi:type="dcterms:W3CDTF">2022-11-10T08:56:43Z</dcterms:modified>
</cp:coreProperties>
</file>